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E6E84089-5792-4B3A-8DBF-522A844DB8E8}">
  <a:tblStyle styleId="{E6E84089-5792-4B3A-8DBF-522A844DB8E8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01.png"/><Relationship Id="rId7" Type="http://schemas.openxmlformats.org/officeDocument/2006/relationships/image" Target="../media/image04.png"/><Relationship Id="rId8" Type="http://schemas.openxmlformats.org/officeDocument/2006/relationships/image" Target="../media/image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png"/><Relationship Id="rId4" Type="http://schemas.openxmlformats.org/officeDocument/2006/relationships/image" Target="../media/image07.png"/><Relationship Id="rId5" Type="http://schemas.openxmlformats.org/officeDocument/2006/relationships/image" Target="../media/image01.png"/><Relationship Id="rId6" Type="http://schemas.openxmlformats.org/officeDocument/2006/relationships/image" Target="../media/image04.png"/><Relationship Id="rId7" Type="http://schemas.openxmlformats.org/officeDocument/2006/relationships/image" Target="../media/image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전투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2015.12.20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Edan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636104" y="365760"/>
            <a:ext cx="15374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</a:rPr>
              <a:t>약탈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정의1-1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1573783" y="874726"/>
            <a:ext cx="85956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자원 약탈 순서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lphaUcPeriod"/>
            </a:pPr>
            <a:r>
              <a:rPr lang="en-US">
                <a:solidFill>
                  <a:schemeClr val="dk1"/>
                </a:solidFill>
              </a:rPr>
              <a:t>약탈 가능 적재량 계산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</a:pPr>
            <a:r>
              <a:rPr lang="en-US">
                <a:solidFill>
                  <a:schemeClr val="dk1"/>
                </a:solidFill>
              </a:rPr>
              <a:t> 생존한 병력의 적재량 총합/2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lphaUcPeriod"/>
            </a:pPr>
            <a:r>
              <a:rPr lang="en-US">
                <a:solidFill>
                  <a:schemeClr val="dk1"/>
                </a:solidFill>
              </a:rPr>
              <a:t>자원별 적재량 계산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-US">
                <a:solidFill>
                  <a:schemeClr val="dk1"/>
                </a:solidFill>
              </a:rPr>
              <a:t>A / 획득 가능한 자원 종류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-US">
                <a:solidFill>
                  <a:schemeClr val="dk1"/>
                </a:solidFill>
              </a:rPr>
              <a:t>소수점 버림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lphaUcPeriod"/>
            </a:pPr>
            <a:r>
              <a:rPr lang="en-US">
                <a:solidFill>
                  <a:schemeClr val="dk1"/>
                </a:solidFill>
              </a:rPr>
              <a:t>자원별 약탈 수량 계산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-US">
                <a:solidFill>
                  <a:schemeClr val="dk1"/>
                </a:solidFill>
              </a:rPr>
              <a:t>B / 자원 무게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-US">
                <a:solidFill>
                  <a:schemeClr val="dk1"/>
                </a:solidFill>
              </a:rPr>
              <a:t>소수점은 버림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lphaUcPeriod"/>
            </a:pPr>
            <a:r>
              <a:rPr lang="en-US">
                <a:solidFill>
                  <a:schemeClr val="dk1"/>
                </a:solidFill>
              </a:rPr>
              <a:t>자원 별 약탈 순서에 따라 약탈 자원 적재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-US">
                <a:solidFill>
                  <a:schemeClr val="dk1"/>
                </a:solidFill>
              </a:rPr>
              <a:t>C의 값에 따라 비보호 자원 &gt; 미수령 자원으로 적재</a:t>
            </a: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AutoNum type="alphaUcPeriod"/>
            </a:pPr>
            <a:r>
              <a:rPr lang="en-US">
                <a:solidFill>
                  <a:schemeClr val="dk1"/>
                </a:solidFill>
              </a:rPr>
              <a:t>추가 자원 약탈가능 적재량 측정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-US">
                <a:solidFill>
                  <a:schemeClr val="dk1"/>
                </a:solidFill>
              </a:rPr>
              <a:t>A - (총 약탈한 자원의 적재량)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lphaUcPeriod"/>
            </a:pPr>
            <a:r>
              <a:rPr lang="en-US">
                <a:solidFill>
                  <a:schemeClr val="dk1"/>
                </a:solidFill>
              </a:rPr>
              <a:t>추가 자원 약탈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-US">
                <a:solidFill>
                  <a:schemeClr val="dk1"/>
                </a:solidFill>
              </a:rPr>
              <a:t>E / 우선 적재자원 무게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-US">
                <a:solidFill>
                  <a:schemeClr val="dk1"/>
                </a:solidFill>
              </a:rPr>
              <a:t>소수점 버림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-US">
                <a:solidFill>
                  <a:schemeClr val="dk1"/>
                </a:solidFill>
              </a:rPr>
              <a:t>자원의 약탈 우선순위에 따라 순차적으로 채워 나간다.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lphaUcPeriod"/>
            </a:pPr>
            <a:r>
              <a:rPr lang="en-US">
                <a:solidFill>
                  <a:schemeClr val="dk1"/>
                </a:solidFill>
              </a:rPr>
              <a:t>추가로 약탈 할 자원이 없는 경우 약탈이 종료 된다.(소수점 버림)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636104" y="365760"/>
            <a:ext cx="15374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</a:rPr>
              <a:t>약탈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예시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4278875" y="365749"/>
            <a:ext cx="8595600" cy="6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자원 약탈 순서 - 예시</a:t>
            </a:r>
          </a:p>
          <a:p>
            <a:pPr indent="-292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lphaUcPeriod"/>
            </a:pPr>
            <a:r>
              <a:rPr lang="en-US" sz="1000">
                <a:solidFill>
                  <a:schemeClr val="dk1"/>
                </a:solidFill>
              </a:rPr>
              <a:t>약탈 가능 적재량 계산 </a:t>
            </a: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sz="1000">
                <a:solidFill>
                  <a:schemeClr val="dk1"/>
                </a:solidFill>
              </a:rPr>
              <a:t> 생존한 병력의 적재량 총합/2</a:t>
            </a: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-US" sz="1000">
                <a:solidFill>
                  <a:srgbClr val="F1C232"/>
                </a:solidFill>
              </a:rPr>
              <a:t>10000</a:t>
            </a:r>
            <a:r>
              <a:rPr lang="en-US" sz="1000">
                <a:solidFill>
                  <a:schemeClr val="dk1"/>
                </a:solidFill>
              </a:rPr>
              <a:t>/2 =</a:t>
            </a:r>
            <a:r>
              <a:rPr b="1" lang="en-US" sz="1000">
                <a:solidFill>
                  <a:srgbClr val="FF0000"/>
                </a:solidFill>
              </a:rPr>
              <a:t> 5000</a:t>
            </a:r>
          </a:p>
          <a:p>
            <a:pPr indent="-292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lphaUcPeriod"/>
            </a:pPr>
            <a:r>
              <a:rPr lang="en-US" sz="1000">
                <a:solidFill>
                  <a:schemeClr val="dk1"/>
                </a:solidFill>
              </a:rPr>
              <a:t>자원별 적재량 계산 획득 가능한 자원 종류 </a:t>
            </a:r>
            <a:r>
              <a:rPr b="1" lang="en-US" sz="1000">
                <a:solidFill>
                  <a:srgbClr val="FF0000"/>
                </a:solidFill>
              </a:rPr>
              <a:t>&gt; 4개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소수점 버림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5000/4 = </a:t>
            </a:r>
            <a:r>
              <a:rPr b="1" lang="en-US" sz="1000">
                <a:solidFill>
                  <a:srgbClr val="FF0000"/>
                </a:solidFill>
              </a:rPr>
              <a:t>1250</a:t>
            </a:r>
          </a:p>
          <a:p>
            <a:pPr indent="-292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lphaUcPeriod"/>
            </a:pPr>
            <a:r>
              <a:rPr lang="en-US" sz="1000">
                <a:solidFill>
                  <a:schemeClr val="dk1"/>
                </a:solidFill>
              </a:rPr>
              <a:t>자원별 약탈 수량 계산 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B / 자원 무게 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철 : 1250/</a:t>
            </a:r>
            <a:r>
              <a:rPr b="1" lang="en-US" sz="1000">
                <a:solidFill>
                  <a:srgbClr val="0000FF"/>
                </a:solidFill>
              </a:rPr>
              <a:t>24</a:t>
            </a:r>
            <a:r>
              <a:rPr lang="en-US" sz="1000">
                <a:solidFill>
                  <a:schemeClr val="dk1"/>
                </a:solidFill>
              </a:rPr>
              <a:t> = 52.3333.. </a:t>
            </a:r>
            <a:r>
              <a:rPr b="1" lang="en-US" sz="1000">
                <a:solidFill>
                  <a:srgbClr val="FF0000"/>
                </a:solidFill>
              </a:rPr>
              <a:t>&gt; 52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석재 :  1250/</a:t>
            </a:r>
            <a:r>
              <a:rPr b="1" lang="en-US" sz="1000">
                <a:solidFill>
                  <a:srgbClr val="0000FF"/>
                </a:solidFill>
              </a:rPr>
              <a:t>6</a:t>
            </a:r>
            <a:r>
              <a:rPr lang="en-US" sz="1000">
                <a:solidFill>
                  <a:schemeClr val="dk1"/>
                </a:solidFill>
              </a:rPr>
              <a:t> = 208.3333.. </a:t>
            </a:r>
            <a:r>
              <a:rPr b="1" lang="en-US" sz="1000">
                <a:solidFill>
                  <a:srgbClr val="FF0000"/>
                </a:solidFill>
              </a:rPr>
              <a:t>&gt; 208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목재 : 1250/</a:t>
            </a:r>
            <a:r>
              <a:rPr b="1" lang="en-US" sz="1000">
                <a:solidFill>
                  <a:srgbClr val="0000FF"/>
                </a:solidFill>
              </a:rPr>
              <a:t>1</a:t>
            </a:r>
            <a:r>
              <a:rPr lang="en-US" sz="1000">
                <a:solidFill>
                  <a:schemeClr val="dk1"/>
                </a:solidFill>
              </a:rPr>
              <a:t> =</a:t>
            </a:r>
            <a:r>
              <a:rPr b="1" lang="en-US" sz="1000">
                <a:solidFill>
                  <a:srgbClr val="FF0000"/>
                </a:solidFill>
              </a:rPr>
              <a:t> 1250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식량 : 1250/</a:t>
            </a:r>
            <a:r>
              <a:rPr b="1" lang="en-US" sz="1000">
                <a:solidFill>
                  <a:srgbClr val="0000FF"/>
                </a:solidFill>
              </a:rPr>
              <a:t>1 </a:t>
            </a:r>
            <a:r>
              <a:rPr lang="en-US" sz="1000">
                <a:solidFill>
                  <a:schemeClr val="dk1"/>
                </a:solidFill>
              </a:rPr>
              <a:t>= </a:t>
            </a:r>
            <a:r>
              <a:rPr b="1" lang="en-US" sz="1000">
                <a:solidFill>
                  <a:srgbClr val="FF0000"/>
                </a:solidFill>
              </a:rPr>
              <a:t>1250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소수점은 버림</a:t>
            </a:r>
          </a:p>
          <a:p>
            <a:pPr indent="-292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lphaUcPeriod"/>
            </a:pPr>
            <a:r>
              <a:rPr lang="en-US" sz="1000">
                <a:solidFill>
                  <a:schemeClr val="dk1"/>
                </a:solidFill>
              </a:rPr>
              <a:t>자원 별 약탈 순서에 따라 약탈 자원 적재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C의 값에 따라 비보호 자원 &gt; 미수령 자원으로 적재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약탈한 자원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철광 : </a:t>
            </a:r>
            <a:r>
              <a:rPr b="1" lang="en-US" sz="1000">
                <a:solidFill>
                  <a:schemeClr val="dk1"/>
                </a:solidFill>
              </a:rPr>
              <a:t>52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석재 : </a:t>
            </a:r>
            <a:r>
              <a:rPr b="1" lang="en-US" sz="1000">
                <a:solidFill>
                  <a:schemeClr val="dk1"/>
                </a:solidFill>
              </a:rPr>
              <a:t>208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목재 : </a:t>
            </a:r>
            <a:r>
              <a:rPr b="1" lang="en-US" sz="1000">
                <a:solidFill>
                  <a:schemeClr val="dk1"/>
                </a:solidFill>
              </a:rPr>
              <a:t>1250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식량 : </a:t>
            </a:r>
            <a:r>
              <a:rPr b="1" lang="en-US" sz="1000">
                <a:solidFill>
                  <a:schemeClr val="dk1"/>
                </a:solidFill>
              </a:rPr>
              <a:t>1200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남은 자원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철광 : 비보호 -</a:t>
            </a:r>
            <a:r>
              <a:rPr b="1" lang="en-US" sz="1000">
                <a:solidFill>
                  <a:schemeClr val="dk1"/>
                </a:solidFill>
              </a:rPr>
              <a:t> 48</a:t>
            </a:r>
            <a:r>
              <a:rPr lang="en-US" sz="1000">
                <a:solidFill>
                  <a:schemeClr val="dk1"/>
                </a:solidFill>
              </a:rPr>
              <a:t> / 미수령 - </a:t>
            </a:r>
            <a:r>
              <a:rPr b="1" lang="en-US" sz="1000">
                <a:solidFill>
                  <a:schemeClr val="dk1"/>
                </a:solidFill>
              </a:rPr>
              <a:t>50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석재 : 비보호 - </a:t>
            </a:r>
            <a:r>
              <a:rPr b="1" lang="en-US" sz="1000">
                <a:solidFill>
                  <a:schemeClr val="dk1"/>
                </a:solidFill>
              </a:rPr>
              <a:t>0</a:t>
            </a:r>
            <a:r>
              <a:rPr lang="en-US" sz="1000">
                <a:solidFill>
                  <a:schemeClr val="dk1"/>
                </a:solidFill>
              </a:rPr>
              <a:t> / 미수령 </a:t>
            </a:r>
            <a:r>
              <a:rPr b="1" lang="en-US" sz="1000">
                <a:solidFill>
                  <a:schemeClr val="dk1"/>
                </a:solidFill>
              </a:rPr>
              <a:t>- 2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목재 : 비보호 - </a:t>
            </a:r>
            <a:r>
              <a:rPr b="1" lang="en-US" sz="1000">
                <a:solidFill>
                  <a:schemeClr val="dk1"/>
                </a:solidFill>
              </a:rPr>
              <a:t>0</a:t>
            </a:r>
            <a:r>
              <a:rPr lang="en-US" sz="1000">
                <a:solidFill>
                  <a:schemeClr val="dk1"/>
                </a:solidFill>
              </a:rPr>
              <a:t> / 미수령 - </a:t>
            </a:r>
            <a:r>
              <a:rPr b="1" lang="en-US" sz="1000">
                <a:solidFill>
                  <a:schemeClr val="dk1"/>
                </a:solidFill>
              </a:rPr>
              <a:t>150</a:t>
            </a:r>
          </a:p>
          <a:p>
            <a:pPr indent="-2921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000">
                <a:solidFill>
                  <a:schemeClr val="dk1"/>
                </a:solidFill>
              </a:rPr>
              <a:t>식량 : 비보호 - </a:t>
            </a:r>
            <a:r>
              <a:rPr b="1" lang="en-US" sz="1000">
                <a:solidFill>
                  <a:schemeClr val="dk1"/>
                </a:solidFill>
              </a:rPr>
              <a:t>0</a:t>
            </a:r>
            <a:r>
              <a:rPr lang="en-US" sz="1000">
                <a:solidFill>
                  <a:schemeClr val="dk1"/>
                </a:solidFill>
              </a:rPr>
              <a:t> / 미수령 - </a:t>
            </a:r>
            <a:r>
              <a:rPr b="1" lang="en-US" sz="1000">
                <a:solidFill>
                  <a:schemeClr val="dk1"/>
                </a:solidFill>
              </a:rPr>
              <a:t>0</a:t>
            </a:r>
            <a:r>
              <a:rPr lang="en-US" sz="1000">
                <a:solidFill>
                  <a:schemeClr val="dk1"/>
                </a:solidFill>
              </a:rPr>
              <a:t> </a:t>
            </a: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UcPeriod"/>
            </a:pPr>
            <a:r>
              <a:rPr lang="en-US" sz="1000">
                <a:solidFill>
                  <a:schemeClr val="dk1"/>
                </a:solidFill>
              </a:rPr>
              <a:t>추가 자원 약탈가능 적재량 측정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A - (총 약탈한 자원의 적재량)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5000 - (52*24)-(208*6)-(1250*1) -(1200*1) = </a:t>
            </a:r>
            <a:r>
              <a:rPr b="1" lang="en-US" sz="1000">
                <a:solidFill>
                  <a:srgbClr val="FF0000"/>
                </a:solidFill>
              </a:rPr>
              <a:t>54 </a:t>
            </a:r>
          </a:p>
          <a:p>
            <a:pPr indent="-292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lphaUcPeriod"/>
            </a:pPr>
            <a:r>
              <a:rPr lang="en-US" sz="1000">
                <a:solidFill>
                  <a:schemeClr val="dk1"/>
                </a:solidFill>
              </a:rPr>
              <a:t>추가 자원 약탈 1. 철광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E / 우선적재 자원 무게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54/24 = 2.25 &gt; </a:t>
            </a:r>
            <a:r>
              <a:rPr b="1" lang="en-US" sz="1000">
                <a:solidFill>
                  <a:srgbClr val="FF0000"/>
                </a:solidFill>
              </a:rPr>
              <a:t>2 </a:t>
            </a:r>
            <a:r>
              <a:rPr lang="en-US" sz="1000">
                <a:solidFill>
                  <a:srgbClr val="FF0000"/>
                </a:solidFill>
              </a:rPr>
              <a:t> &gt;철광 2 추가 약탈</a:t>
            </a:r>
          </a:p>
          <a:p>
            <a:pPr indent="-292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lphaUcPeriod"/>
            </a:pPr>
            <a:r>
              <a:rPr lang="en-US" sz="1000">
                <a:solidFill>
                  <a:schemeClr val="dk1"/>
                </a:solidFill>
              </a:rPr>
              <a:t>추가 자원 약탈가능 적재량 측정(2차)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A - (총 약탈한 자원의 적재량)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5000 - (52*24)-(208*6)-(1250*1) -(1200*1) - (2*24)= </a:t>
            </a:r>
            <a:r>
              <a:rPr b="1" lang="en-US" sz="1000">
                <a:solidFill>
                  <a:srgbClr val="FF0000"/>
                </a:solidFill>
              </a:rPr>
              <a:t>6</a:t>
            </a:r>
          </a:p>
          <a:p>
            <a:pPr indent="-292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lphaUcPeriod"/>
            </a:pPr>
            <a:r>
              <a:rPr lang="en-US" sz="1000">
                <a:solidFill>
                  <a:schemeClr val="dk1"/>
                </a:solidFill>
              </a:rPr>
              <a:t>추가 자원 약탈 2. 석재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G/ 우선적재 자원 무게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6/6 =</a:t>
            </a:r>
            <a:r>
              <a:rPr b="1" lang="en-US" sz="1000">
                <a:solidFill>
                  <a:srgbClr val="FF0000"/>
                </a:solidFill>
              </a:rPr>
              <a:t>1</a:t>
            </a:r>
            <a:r>
              <a:rPr lang="en-US" sz="1000">
                <a:solidFill>
                  <a:srgbClr val="FF0000"/>
                </a:solidFill>
              </a:rPr>
              <a:t> &gt; 석재 1 추가 약탈</a:t>
            </a:r>
          </a:p>
          <a:p>
            <a:pPr indent="-292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lphaUcPeriod"/>
            </a:pPr>
            <a:r>
              <a:rPr lang="en-US" sz="1000">
                <a:solidFill>
                  <a:schemeClr val="dk1"/>
                </a:solidFill>
              </a:rPr>
              <a:t>추가 자원 약탈가능 적재량 측정(3차)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A - (총 약탈한 자원의 적재량)</a:t>
            </a:r>
          </a:p>
          <a:p>
            <a:pPr indent="-2921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000">
                <a:solidFill>
                  <a:schemeClr val="dk1"/>
                </a:solidFill>
              </a:rPr>
              <a:t>5000 - (52*24)-(208*6)-(1250*1) -(1200*1) - (2*24) -(1*6)= </a:t>
            </a:r>
            <a:r>
              <a:rPr b="1" lang="en-US" sz="1000">
                <a:solidFill>
                  <a:srgbClr val="FF0000"/>
                </a:solidFill>
              </a:rPr>
              <a:t>0</a:t>
            </a:r>
          </a:p>
          <a:p>
            <a:pPr indent="-2921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lphaUcPeriod"/>
            </a:pPr>
            <a:r>
              <a:rPr lang="en-US" sz="1000">
                <a:solidFill>
                  <a:schemeClr val="dk1"/>
                </a:solidFill>
              </a:rPr>
              <a:t>자원 약탈 종료</a:t>
            </a:r>
          </a:p>
        </p:txBody>
      </p:sp>
      <p:graphicFrame>
        <p:nvGraphicFramePr>
          <p:cNvPr id="177" name="Shape 177"/>
          <p:cNvGraphicFramePr/>
          <p:nvPr/>
        </p:nvGraphicFramePr>
        <p:xfrm>
          <a:off x="2415550" y="98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{E6E84089-5792-4B3A-8DBF-522A844DB8E8}</a:tableStyleId>
              </a:tblPr>
              <a:tblGrid>
                <a:gridCol w="815350"/>
                <a:gridCol w="56385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1000"/>
                        <a:t>자원 별 적재 무게</a:t>
                      </a: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1000"/>
                        <a:t>식량/목재</a:t>
                      </a: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100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1000"/>
                        <a:t>석재</a:t>
                      </a: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1000">
                          <a:solidFill>
                            <a:srgbClr val="0000FF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1000"/>
                        <a:t>철광</a:t>
                      </a: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1000">
                          <a:solidFill>
                            <a:srgbClr val="0000FF"/>
                          </a:solidFill>
                        </a:rPr>
                        <a:t>24</a:t>
                      </a: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8" name="Shape 178"/>
          <p:cNvGraphicFramePr/>
          <p:nvPr/>
        </p:nvGraphicFramePr>
        <p:xfrm>
          <a:off x="365750" y="259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{E6E84089-5792-4B3A-8DBF-522A844DB8E8}</a:tableStyleId>
              </a:tblPr>
              <a:tblGrid>
                <a:gridCol w="1143000"/>
                <a:gridCol w="1143000"/>
                <a:gridCol w="114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약탈 자원 종류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비보호 자원량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미수령 자원량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식량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1000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200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목재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1100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250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석재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200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10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철광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100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000"/>
                        <a:t>50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9" name="Shape 179"/>
          <p:cNvGraphicFramePr/>
          <p:nvPr/>
        </p:nvGraphicFramePr>
        <p:xfrm>
          <a:off x="335250" y="98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{E6E84089-5792-4B3A-8DBF-522A844DB8E8}</a:tableStyleId>
              </a:tblPr>
              <a:tblGrid>
                <a:gridCol w="1463050"/>
                <a:gridCol w="5562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1000"/>
                        <a:t>생존 병사 적재량</a:t>
                      </a:r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1000"/>
                        <a:t>10000</a:t>
                      </a:r>
                    </a:p>
                  </a:txBody>
                  <a:tcPr marT="91425" marB="91425" marR="91425" marL="91425">
                    <a:solidFill>
                      <a:srgbClr val="F1C232"/>
                    </a:solidFill>
                  </a:tcPr>
                </a:tc>
              </a:tr>
            </a:tbl>
          </a:graphicData>
        </a:graphic>
      </p:graphicFrame>
      <p:sp>
        <p:nvSpPr>
          <p:cNvPr id="180" name="Shape 180"/>
          <p:cNvSpPr txBox="1"/>
          <p:nvPr/>
        </p:nvSpPr>
        <p:spPr>
          <a:xfrm>
            <a:off x="8256150" y="365750"/>
            <a:ext cx="40494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200">
                <a:solidFill>
                  <a:schemeClr val="dk1"/>
                </a:solidFill>
              </a:rPr>
              <a:t>최종 자원 약탈 양</a:t>
            </a:r>
          </a:p>
          <a:p>
            <a:pPr indent="-3048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200">
                <a:solidFill>
                  <a:schemeClr val="dk1"/>
                </a:solidFill>
              </a:rPr>
              <a:t>약탈한 자원</a:t>
            </a:r>
          </a:p>
          <a:p>
            <a:pPr indent="-3048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200">
                <a:solidFill>
                  <a:schemeClr val="dk1"/>
                </a:solidFill>
              </a:rPr>
              <a:t>철광 : 54</a:t>
            </a:r>
          </a:p>
          <a:p>
            <a:pPr indent="-3048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200">
                <a:solidFill>
                  <a:schemeClr val="dk1"/>
                </a:solidFill>
              </a:rPr>
              <a:t>석재 : 209</a:t>
            </a:r>
          </a:p>
          <a:p>
            <a:pPr indent="-3048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200">
                <a:solidFill>
                  <a:schemeClr val="dk1"/>
                </a:solidFill>
              </a:rPr>
              <a:t>목재 : 1250</a:t>
            </a:r>
          </a:p>
          <a:p>
            <a:pPr indent="-3048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200">
                <a:solidFill>
                  <a:schemeClr val="dk1"/>
                </a:solidFill>
              </a:rPr>
              <a:t>식량 : 1200</a:t>
            </a:r>
          </a:p>
          <a:p>
            <a:pPr indent="-3048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1200">
                <a:solidFill>
                  <a:schemeClr val="dk1"/>
                </a:solidFill>
              </a:rPr>
              <a:t>남은 자원</a:t>
            </a:r>
          </a:p>
          <a:p>
            <a:pPr indent="-3048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200">
                <a:solidFill>
                  <a:schemeClr val="dk1"/>
                </a:solidFill>
              </a:rPr>
              <a:t>철광 : 비보호 - 54 / 미수령 - 50</a:t>
            </a:r>
          </a:p>
          <a:p>
            <a:pPr indent="-3048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200">
                <a:solidFill>
                  <a:schemeClr val="dk1"/>
                </a:solidFill>
              </a:rPr>
              <a:t>석재 : 비보호 - 0 / 미수령 - 1</a:t>
            </a:r>
          </a:p>
          <a:p>
            <a:pPr indent="-3048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200">
                <a:solidFill>
                  <a:schemeClr val="dk1"/>
                </a:solidFill>
              </a:rPr>
              <a:t>목재 : 비보호 - 0 / 미수령 - 150</a:t>
            </a:r>
          </a:p>
          <a:p>
            <a:pPr indent="-304800" lvl="2" marL="1371600" rtl="0">
              <a:spcBef>
                <a:spcPts val="0"/>
              </a:spcBef>
              <a:buClr>
                <a:schemeClr val="dk1"/>
              </a:buClr>
              <a:buSzPct val="100000"/>
              <a:buAutoNum type="romanLcPeriod"/>
            </a:pPr>
            <a:r>
              <a:rPr lang="en-US" sz="1200">
                <a:solidFill>
                  <a:schemeClr val="dk1"/>
                </a:solidFill>
              </a:rPr>
              <a:t>식량 : 비보호 - 0 / 미수령 - 0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6133" l="10342" r="16120" t="138"/>
          <a:stretch/>
        </p:blipFill>
        <p:spPr>
          <a:xfrm>
            <a:off x="2352711" y="302758"/>
            <a:ext cx="3516242" cy="629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b="12755" l="1186" r="8276" t="10120"/>
          <a:stretch/>
        </p:blipFill>
        <p:spPr>
          <a:xfrm>
            <a:off x="2453950" y="1999184"/>
            <a:ext cx="3415003" cy="231399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636104" y="365760"/>
            <a:ext cx="149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채집 UI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6528019" y="524785"/>
            <a:ext cx="5454594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필드의 적이 존재하는 오브젝트를 터치하면 액션버튼이 출력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적의 위치와 상태에 따라 출력하는 액션 버튼이 다르다.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점령 / 자원지를 공격 할 경우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정보 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공격: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다른 유저의 타운을 공격 할떄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정보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189" name="Shape 189"/>
          <p:cNvSpPr/>
          <p:nvPr/>
        </p:nvSpPr>
        <p:spPr>
          <a:xfrm>
            <a:off x="2363401" y="302758"/>
            <a:ext cx="474050" cy="432334"/>
          </a:xfrm>
          <a:prstGeom prst="rect">
            <a:avLst/>
          </a:prstGeom>
          <a:solidFill>
            <a:srgbClr val="322E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382108" y="5901771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/>
          <p:nvPr/>
        </p:nvSpPr>
        <p:spPr>
          <a:xfrm rot="10800000">
            <a:off x="2468272" y="594963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779596" y="5949637"/>
            <a:ext cx="1049481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4852635" y="6076882"/>
            <a:ext cx="94609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Detail</a:t>
            </a:r>
          </a:p>
        </p:txBody>
      </p:sp>
      <p:sp>
        <p:nvSpPr>
          <p:cNvPr id="194" name="Shape 194"/>
          <p:cNvSpPr/>
          <p:nvPr/>
        </p:nvSpPr>
        <p:spPr>
          <a:xfrm>
            <a:off x="2365675" y="302758"/>
            <a:ext cx="588434" cy="6168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IMG</a:t>
            </a:r>
          </a:p>
        </p:txBody>
      </p:sp>
      <p:sp>
        <p:nvSpPr>
          <p:cNvPr id="195" name="Shape 195"/>
          <p:cNvSpPr/>
          <p:nvPr/>
        </p:nvSpPr>
        <p:spPr>
          <a:xfrm>
            <a:off x="2365675" y="944086"/>
            <a:ext cx="588434" cy="1400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전투력</a:t>
            </a:r>
          </a:p>
        </p:txBody>
      </p:sp>
      <p:sp>
        <p:nvSpPr>
          <p:cNvPr id="196" name="Shape 196"/>
          <p:cNvSpPr/>
          <p:nvPr/>
        </p:nvSpPr>
        <p:spPr>
          <a:xfrm>
            <a:off x="3412212" y="302759"/>
            <a:ext cx="2469662" cy="28313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</a:t>
            </a:r>
          </a:p>
        </p:txBody>
      </p:sp>
      <p:sp>
        <p:nvSpPr>
          <p:cNvPr id="197" name="Shape 197"/>
          <p:cNvSpPr/>
          <p:nvPr/>
        </p:nvSpPr>
        <p:spPr>
          <a:xfrm>
            <a:off x="2954111" y="302758"/>
            <a:ext cx="657781" cy="28313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VIP1</a:t>
            </a:r>
          </a:p>
        </p:txBody>
      </p:sp>
      <p:sp>
        <p:nvSpPr>
          <p:cNvPr id="198" name="Shape 198"/>
          <p:cNvSpPr/>
          <p:nvPr/>
        </p:nvSpPr>
        <p:spPr>
          <a:xfrm>
            <a:off x="2365677" y="6001073"/>
            <a:ext cx="3512590" cy="57911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2353759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</a:t>
            </a:r>
          </a:p>
        </p:txBody>
      </p:sp>
      <p:sp>
        <p:nvSpPr>
          <p:cNvPr id="200" name="Shape 200"/>
          <p:cNvSpPr/>
          <p:nvPr/>
        </p:nvSpPr>
        <p:spPr>
          <a:xfrm>
            <a:off x="3047042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가방</a:t>
            </a:r>
          </a:p>
        </p:txBody>
      </p:sp>
      <p:sp>
        <p:nvSpPr>
          <p:cNvPr id="201" name="Shape 201"/>
          <p:cNvSpPr/>
          <p:nvPr/>
        </p:nvSpPr>
        <p:spPr>
          <a:xfrm>
            <a:off x="4528044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축복</a:t>
            </a:r>
          </a:p>
        </p:txBody>
      </p:sp>
      <p:sp>
        <p:nvSpPr>
          <p:cNvPr id="202" name="Shape 202"/>
          <p:cNvSpPr/>
          <p:nvPr/>
        </p:nvSpPr>
        <p:spPr>
          <a:xfrm>
            <a:off x="5221328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길드</a:t>
            </a:r>
          </a:p>
        </p:txBody>
      </p:sp>
      <p:sp>
        <p:nvSpPr>
          <p:cNvPr id="203" name="Shape 203"/>
          <p:cNvSpPr/>
          <p:nvPr/>
        </p:nvSpPr>
        <p:spPr>
          <a:xfrm>
            <a:off x="2837452" y="6079616"/>
            <a:ext cx="197081" cy="197081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204" name="Shape 204"/>
          <p:cNvSpPr/>
          <p:nvPr/>
        </p:nvSpPr>
        <p:spPr>
          <a:xfrm>
            <a:off x="3746051" y="6001073"/>
            <a:ext cx="744775" cy="56765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월드</a:t>
            </a:r>
          </a:p>
        </p:txBody>
      </p:sp>
      <p:sp>
        <p:nvSpPr>
          <p:cNvPr id="205" name="Shape 205"/>
          <p:cNvSpPr/>
          <p:nvPr/>
        </p:nvSpPr>
        <p:spPr>
          <a:xfrm>
            <a:off x="2952022" y="586172"/>
            <a:ext cx="2926244" cy="381314"/>
          </a:xfrm>
          <a:prstGeom prst="rect">
            <a:avLst/>
          </a:prstGeom>
          <a:solidFill>
            <a:schemeClr val="accent1">
              <a:alpha val="3882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유저1 : 안녕하세요??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유저2 : 네. 안녕하세요~</a:t>
            </a:r>
          </a:p>
        </p:txBody>
      </p:sp>
      <p:sp>
        <p:nvSpPr>
          <p:cNvPr id="206" name="Shape 206"/>
          <p:cNvSpPr/>
          <p:nvPr/>
        </p:nvSpPr>
        <p:spPr>
          <a:xfrm>
            <a:off x="5198866" y="692708"/>
            <a:ext cx="591245" cy="59124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프로모션</a:t>
            </a:r>
          </a:p>
        </p:txBody>
      </p:sp>
      <p:sp>
        <p:nvSpPr>
          <p:cNvPr id="207" name="Shape 207"/>
          <p:cNvSpPr/>
          <p:nvPr/>
        </p:nvSpPr>
        <p:spPr>
          <a:xfrm>
            <a:off x="2417930" y="5716017"/>
            <a:ext cx="1692125" cy="19708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TIP : 창병 병영 업글</a:t>
            </a:r>
          </a:p>
        </p:txBody>
      </p:sp>
      <p:sp>
        <p:nvSpPr>
          <p:cNvPr id="208" name="Shape 208"/>
          <p:cNvSpPr/>
          <p:nvPr/>
        </p:nvSpPr>
        <p:spPr>
          <a:xfrm>
            <a:off x="2406011" y="5565003"/>
            <a:ext cx="349695" cy="3496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209" name="Shape 209"/>
          <p:cNvSpPr/>
          <p:nvPr/>
        </p:nvSpPr>
        <p:spPr>
          <a:xfrm>
            <a:off x="2465066" y="1218259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건설1</a:t>
            </a:r>
          </a:p>
        </p:txBody>
      </p:sp>
      <p:sp>
        <p:nvSpPr>
          <p:cNvPr id="210" name="Shape 210"/>
          <p:cNvSpPr/>
          <p:nvPr/>
        </p:nvSpPr>
        <p:spPr>
          <a:xfrm>
            <a:off x="2465066" y="1780317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건설2</a:t>
            </a:r>
          </a:p>
        </p:txBody>
      </p:sp>
      <p:sp>
        <p:nvSpPr>
          <p:cNvPr id="211" name="Shape 211"/>
          <p:cNvSpPr/>
          <p:nvPr/>
        </p:nvSpPr>
        <p:spPr>
          <a:xfrm>
            <a:off x="2465066" y="2335058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212" name="Shape 212"/>
          <p:cNvSpPr/>
          <p:nvPr/>
        </p:nvSpPr>
        <p:spPr>
          <a:xfrm>
            <a:off x="5128089" y="2804513"/>
            <a:ext cx="644093" cy="66316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</a:t>
            </a:r>
          </a:p>
        </p:txBody>
      </p:sp>
      <p:sp>
        <p:nvSpPr>
          <p:cNvPr id="213" name="Shape 213"/>
          <p:cNvSpPr/>
          <p:nvPr/>
        </p:nvSpPr>
        <p:spPr>
          <a:xfrm>
            <a:off x="3788008" y="1780317"/>
            <a:ext cx="644093" cy="66316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759" y="302769"/>
            <a:ext cx="3517624" cy="627741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2415730" y="5683742"/>
            <a:ext cx="3424615" cy="2273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636104" y="365760"/>
            <a:ext cx="149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병력 선택 UI</a:t>
            </a:r>
          </a:p>
        </p:txBody>
      </p:sp>
      <p:sp>
        <p:nvSpPr>
          <p:cNvPr id="221" name="Shape 221"/>
          <p:cNvSpPr/>
          <p:nvPr/>
        </p:nvSpPr>
        <p:spPr>
          <a:xfrm>
            <a:off x="2353055" y="302758"/>
            <a:ext cx="3511907" cy="28215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</a:p>
        </p:txBody>
      </p:sp>
      <p:sp>
        <p:nvSpPr>
          <p:cNvPr id="222" name="Shape 222"/>
          <p:cNvSpPr/>
          <p:nvPr/>
        </p:nvSpPr>
        <p:spPr>
          <a:xfrm>
            <a:off x="2438033" y="5660803"/>
            <a:ext cx="3415223" cy="2266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522633" y="5005632"/>
            <a:ext cx="3236516" cy="693004"/>
          </a:xfrm>
          <a:prstGeom prst="rect">
            <a:avLst/>
          </a:prstGeom>
          <a:solidFill>
            <a:srgbClr val="323F4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2751733" y="5084657"/>
            <a:ext cx="193412" cy="196401"/>
          </a:xfrm>
          <a:prstGeom prst="ellipse">
            <a:avLst/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417982" y="5067817"/>
            <a:ext cx="193412" cy="196401"/>
          </a:xfrm>
          <a:prstGeom prst="ellipse">
            <a:avLst/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2905510" y="5066982"/>
            <a:ext cx="99377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1231249124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4563982" y="5054089"/>
            <a:ext cx="145517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124124901248</a:t>
            </a:r>
          </a:p>
        </p:txBody>
      </p:sp>
      <p:sp>
        <p:nvSpPr>
          <p:cNvPr id="228" name="Shape 228"/>
          <p:cNvSpPr/>
          <p:nvPr/>
        </p:nvSpPr>
        <p:spPr>
          <a:xfrm>
            <a:off x="3392151" y="5367975"/>
            <a:ext cx="332893" cy="29174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3706126" y="5352300"/>
            <a:ext cx="13586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 Select</a:t>
            </a:r>
          </a:p>
        </p:txBody>
      </p:sp>
      <p:sp>
        <p:nvSpPr>
          <p:cNvPr id="230" name="Shape 230"/>
          <p:cNvSpPr/>
          <p:nvPr/>
        </p:nvSpPr>
        <p:spPr>
          <a:xfrm rot="-3009575">
            <a:off x="3435889" y="5346921"/>
            <a:ext cx="279750" cy="156345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Shape 231"/>
          <p:cNvGrpSpPr/>
          <p:nvPr/>
        </p:nvGrpSpPr>
        <p:grpSpPr>
          <a:xfrm>
            <a:off x="2496700" y="1095228"/>
            <a:ext cx="3262673" cy="3839377"/>
            <a:chOff x="5994510" y="1065291"/>
            <a:chExt cx="3262673" cy="3839377"/>
          </a:xfrm>
        </p:grpSpPr>
        <p:sp>
          <p:nvSpPr>
            <p:cNvPr id="232" name="Shape 232"/>
            <p:cNvSpPr/>
            <p:nvPr/>
          </p:nvSpPr>
          <p:spPr>
            <a:xfrm>
              <a:off x="6020667" y="1089729"/>
              <a:ext cx="3236516" cy="3810009"/>
            </a:xfrm>
            <a:prstGeom prst="rect">
              <a:avLst/>
            </a:prstGeom>
            <a:solidFill>
              <a:srgbClr val="ACB8CA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6100142" y="1157544"/>
              <a:ext cx="634113" cy="651748"/>
            </a:xfrm>
            <a:prstGeom prst="roundRect">
              <a:avLst>
                <a:gd fmla="val 13597" name="adj"/>
              </a:avLst>
            </a:prstGeom>
            <a:solidFill>
              <a:srgbClr val="AEABAB"/>
            </a:solidFill>
            <a:ln cap="flat" cmpd="sng" w="12700">
              <a:solidFill>
                <a:srgbClr val="1E4E7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4" name="Shape 234"/>
            <p:cNvPicPr preferRelativeResize="0"/>
            <p:nvPr/>
          </p:nvPicPr>
          <p:blipFill rotWithShape="1">
            <a:blip r:embed="rId4">
              <a:alphaModFix/>
            </a:blip>
            <a:srcRect b="28988" l="0" r="0" t="0"/>
            <a:stretch/>
          </p:blipFill>
          <p:spPr>
            <a:xfrm>
              <a:off x="6028103" y="1065291"/>
              <a:ext cx="773043" cy="743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5" name="Shape 235"/>
            <p:cNvGrpSpPr/>
            <p:nvPr/>
          </p:nvGrpSpPr>
          <p:grpSpPr>
            <a:xfrm>
              <a:off x="6786534" y="1167534"/>
              <a:ext cx="2341369" cy="613469"/>
              <a:chOff x="3759691" y="1587290"/>
              <a:chExt cx="1885519" cy="813345"/>
            </a:xfrm>
          </p:grpSpPr>
          <p:sp>
            <p:nvSpPr>
              <p:cNvPr id="236" name="Shape 236"/>
              <p:cNvSpPr/>
              <p:nvPr/>
            </p:nvSpPr>
            <p:spPr>
              <a:xfrm>
                <a:off x="3773007" y="1608548"/>
                <a:ext cx="1872202" cy="792087"/>
              </a:xfrm>
              <a:prstGeom prst="roundRect">
                <a:avLst>
                  <a:gd fmla="val 1013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>
                <a:off x="3800848" y="1899580"/>
                <a:ext cx="1790890" cy="99386"/>
              </a:xfrm>
              <a:prstGeom prst="rect">
                <a:avLst/>
              </a:prstGeom>
              <a:solidFill>
                <a:srgbClr val="AEABAB"/>
              </a:solidFill>
              <a:ln cap="flat" cmpd="sng" w="12700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Shape 238"/>
              <p:cNvSpPr/>
              <p:nvPr/>
            </p:nvSpPr>
            <p:spPr>
              <a:xfrm>
                <a:off x="4852846" y="1837698"/>
                <a:ext cx="110229" cy="214374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AC5B2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3886539" y="2127230"/>
                <a:ext cx="1571771" cy="189227"/>
              </a:xfrm>
              <a:prstGeom prst="rect">
                <a:avLst/>
              </a:prstGeom>
              <a:solidFill>
                <a:srgbClr val="222A35"/>
              </a:solidFill>
              <a:ln cap="flat" cmpd="sng" w="12700">
                <a:solidFill>
                  <a:srgbClr val="1E4E79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66666/99999</a:t>
                </a:r>
              </a:p>
            </p:txBody>
          </p:sp>
          <p:sp>
            <p:nvSpPr>
              <p:cNvPr id="240" name="Shape 240"/>
              <p:cNvSpPr txBox="1"/>
              <p:nvPr/>
            </p:nvSpPr>
            <p:spPr>
              <a:xfrm>
                <a:off x="3759691" y="1587290"/>
                <a:ext cx="1150457" cy="5508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5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UnitnameUnitname</a:t>
                </a:r>
              </a:p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1" sz="105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" name="Shape 241"/>
            <p:cNvSpPr/>
            <p:nvPr/>
          </p:nvSpPr>
          <p:spPr>
            <a:xfrm>
              <a:off x="6092796" y="1847238"/>
              <a:ext cx="634113" cy="651748"/>
            </a:xfrm>
            <a:prstGeom prst="roundRect">
              <a:avLst>
                <a:gd fmla="val 13597" name="adj"/>
              </a:avLst>
            </a:prstGeom>
            <a:solidFill>
              <a:srgbClr val="AEABAB"/>
            </a:solidFill>
            <a:ln cap="flat" cmpd="sng" w="12700">
              <a:solidFill>
                <a:srgbClr val="1E4E7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6077637" y="2529081"/>
              <a:ext cx="634113" cy="651748"/>
            </a:xfrm>
            <a:prstGeom prst="roundRect">
              <a:avLst>
                <a:gd fmla="val 13597" name="adj"/>
              </a:avLst>
            </a:prstGeom>
            <a:solidFill>
              <a:srgbClr val="AEABAB"/>
            </a:solidFill>
            <a:ln cap="flat" cmpd="sng" w="12700">
              <a:solidFill>
                <a:srgbClr val="1E4E7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" name="Shape 243"/>
            <p:cNvGrpSpPr/>
            <p:nvPr/>
          </p:nvGrpSpPr>
          <p:grpSpPr>
            <a:xfrm>
              <a:off x="6794288" y="1866377"/>
              <a:ext cx="2341369" cy="613469"/>
              <a:chOff x="3759691" y="1587290"/>
              <a:chExt cx="1885519" cy="813345"/>
            </a:xfrm>
          </p:grpSpPr>
          <p:sp>
            <p:nvSpPr>
              <p:cNvPr id="244" name="Shape 244"/>
              <p:cNvSpPr/>
              <p:nvPr/>
            </p:nvSpPr>
            <p:spPr>
              <a:xfrm>
                <a:off x="3773007" y="1608548"/>
                <a:ext cx="1872202" cy="792087"/>
              </a:xfrm>
              <a:prstGeom prst="roundRect">
                <a:avLst>
                  <a:gd fmla="val 1013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3800848" y="1899580"/>
                <a:ext cx="1790890" cy="99386"/>
              </a:xfrm>
              <a:prstGeom prst="rect">
                <a:avLst/>
              </a:prstGeom>
              <a:solidFill>
                <a:srgbClr val="AEABAB"/>
              </a:solidFill>
              <a:ln cap="flat" cmpd="sng" w="12700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4852846" y="1837698"/>
                <a:ext cx="110229" cy="214374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AC5B2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>
                <a:off x="3886539" y="2127230"/>
                <a:ext cx="1571771" cy="189227"/>
              </a:xfrm>
              <a:prstGeom prst="rect">
                <a:avLst/>
              </a:prstGeom>
              <a:solidFill>
                <a:srgbClr val="222A35"/>
              </a:solidFill>
              <a:ln cap="flat" cmpd="sng" w="12700">
                <a:solidFill>
                  <a:srgbClr val="1E4E79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66666/99999</a:t>
                </a:r>
              </a:p>
            </p:txBody>
          </p:sp>
          <p:sp>
            <p:nvSpPr>
              <p:cNvPr id="248" name="Shape 248"/>
              <p:cNvSpPr txBox="1"/>
              <p:nvPr/>
            </p:nvSpPr>
            <p:spPr>
              <a:xfrm>
                <a:off x="3759691" y="1587290"/>
                <a:ext cx="1150457" cy="336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5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UnitnameUnitname</a:t>
                </a:r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6794288" y="2548220"/>
              <a:ext cx="2341369" cy="613469"/>
              <a:chOff x="3759691" y="1587290"/>
              <a:chExt cx="1885519" cy="813345"/>
            </a:xfrm>
          </p:grpSpPr>
          <p:sp>
            <p:nvSpPr>
              <p:cNvPr id="250" name="Shape 250"/>
              <p:cNvSpPr/>
              <p:nvPr/>
            </p:nvSpPr>
            <p:spPr>
              <a:xfrm>
                <a:off x="3773007" y="1608548"/>
                <a:ext cx="1872202" cy="792087"/>
              </a:xfrm>
              <a:prstGeom prst="roundRect">
                <a:avLst>
                  <a:gd fmla="val 1013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3800848" y="1899580"/>
                <a:ext cx="1790890" cy="99386"/>
              </a:xfrm>
              <a:prstGeom prst="rect">
                <a:avLst/>
              </a:prstGeom>
              <a:solidFill>
                <a:srgbClr val="AEABAB"/>
              </a:solidFill>
              <a:ln cap="flat" cmpd="sng" w="12700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Shape 252"/>
              <p:cNvSpPr/>
              <p:nvPr/>
            </p:nvSpPr>
            <p:spPr>
              <a:xfrm>
                <a:off x="4852846" y="1837698"/>
                <a:ext cx="110229" cy="214374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AC5B2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Shape 253"/>
              <p:cNvSpPr/>
              <p:nvPr/>
            </p:nvSpPr>
            <p:spPr>
              <a:xfrm>
                <a:off x="3886539" y="2127230"/>
                <a:ext cx="1571771" cy="189227"/>
              </a:xfrm>
              <a:prstGeom prst="rect">
                <a:avLst/>
              </a:prstGeom>
              <a:solidFill>
                <a:srgbClr val="222A35"/>
              </a:solidFill>
              <a:ln cap="flat" cmpd="sng" w="12700">
                <a:solidFill>
                  <a:srgbClr val="1E4E79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66666/99999</a:t>
                </a:r>
              </a:p>
            </p:txBody>
          </p:sp>
          <p:sp>
            <p:nvSpPr>
              <p:cNvPr id="254" name="Shape 254"/>
              <p:cNvSpPr txBox="1"/>
              <p:nvPr/>
            </p:nvSpPr>
            <p:spPr>
              <a:xfrm>
                <a:off x="3759691" y="1587290"/>
                <a:ext cx="1150457" cy="336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5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UnitnameUnitname</a:t>
                </a:r>
              </a:p>
            </p:txBody>
          </p:sp>
        </p:grpSp>
        <p:pic>
          <p:nvPicPr>
            <p:cNvPr id="255" name="Shape 255"/>
            <p:cNvPicPr preferRelativeResize="0"/>
            <p:nvPr/>
          </p:nvPicPr>
          <p:blipFill rotWithShape="1">
            <a:blip r:embed="rId4">
              <a:alphaModFix/>
            </a:blip>
            <a:srcRect b="28988" l="0" r="0" t="0"/>
            <a:stretch/>
          </p:blipFill>
          <p:spPr>
            <a:xfrm>
              <a:off x="6021244" y="1761561"/>
              <a:ext cx="773043" cy="74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Shape 256"/>
            <p:cNvPicPr preferRelativeResize="0"/>
            <p:nvPr/>
          </p:nvPicPr>
          <p:blipFill rotWithShape="1">
            <a:blip r:embed="rId4">
              <a:alphaModFix/>
            </a:blip>
            <a:srcRect b="28988" l="0" r="0" t="0"/>
            <a:stretch/>
          </p:blipFill>
          <p:spPr>
            <a:xfrm>
              <a:off x="6021244" y="2440094"/>
              <a:ext cx="773043" cy="74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Shape 257"/>
            <p:cNvSpPr/>
            <p:nvPr/>
          </p:nvSpPr>
          <p:spPr>
            <a:xfrm>
              <a:off x="6077637" y="3228618"/>
              <a:ext cx="634113" cy="651748"/>
            </a:xfrm>
            <a:prstGeom prst="roundRect">
              <a:avLst>
                <a:gd fmla="val 13597" name="adj"/>
              </a:avLst>
            </a:prstGeom>
            <a:solidFill>
              <a:srgbClr val="AEABAB"/>
            </a:solidFill>
            <a:ln cap="flat" cmpd="sng" w="12700">
              <a:solidFill>
                <a:srgbClr val="1E4E7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Shape 258"/>
            <p:cNvGrpSpPr/>
            <p:nvPr/>
          </p:nvGrpSpPr>
          <p:grpSpPr>
            <a:xfrm>
              <a:off x="6794288" y="3247758"/>
              <a:ext cx="2341369" cy="613469"/>
              <a:chOff x="3759691" y="1587290"/>
              <a:chExt cx="1885519" cy="813345"/>
            </a:xfrm>
          </p:grpSpPr>
          <p:sp>
            <p:nvSpPr>
              <p:cNvPr id="259" name="Shape 259"/>
              <p:cNvSpPr/>
              <p:nvPr/>
            </p:nvSpPr>
            <p:spPr>
              <a:xfrm>
                <a:off x="3773007" y="1608548"/>
                <a:ext cx="1872202" cy="792087"/>
              </a:xfrm>
              <a:prstGeom prst="roundRect">
                <a:avLst>
                  <a:gd fmla="val 1013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3800848" y="1899580"/>
                <a:ext cx="1790890" cy="99386"/>
              </a:xfrm>
              <a:prstGeom prst="rect">
                <a:avLst/>
              </a:prstGeom>
              <a:solidFill>
                <a:srgbClr val="AEABAB"/>
              </a:solidFill>
              <a:ln cap="flat" cmpd="sng" w="12700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4852846" y="1837698"/>
                <a:ext cx="110229" cy="214374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AC5B2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Shape 262"/>
              <p:cNvSpPr/>
              <p:nvPr/>
            </p:nvSpPr>
            <p:spPr>
              <a:xfrm>
                <a:off x="3886539" y="2127230"/>
                <a:ext cx="1571771" cy="189227"/>
              </a:xfrm>
              <a:prstGeom prst="rect">
                <a:avLst/>
              </a:prstGeom>
              <a:solidFill>
                <a:srgbClr val="222A35"/>
              </a:solidFill>
              <a:ln cap="flat" cmpd="sng" w="12700">
                <a:solidFill>
                  <a:srgbClr val="1E4E79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66666/99999</a:t>
                </a:r>
              </a:p>
            </p:txBody>
          </p:sp>
          <p:sp>
            <p:nvSpPr>
              <p:cNvPr id="263" name="Shape 263"/>
              <p:cNvSpPr txBox="1"/>
              <p:nvPr/>
            </p:nvSpPr>
            <p:spPr>
              <a:xfrm>
                <a:off x="3759691" y="1587290"/>
                <a:ext cx="1150457" cy="336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5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UnitnameUnitname</a:t>
                </a:r>
              </a:p>
            </p:txBody>
          </p:sp>
        </p:grpSp>
        <p:sp>
          <p:nvSpPr>
            <p:cNvPr id="264" name="Shape 264"/>
            <p:cNvSpPr/>
            <p:nvPr/>
          </p:nvSpPr>
          <p:spPr>
            <a:xfrm>
              <a:off x="6077637" y="4623871"/>
              <a:ext cx="634113" cy="275868"/>
            </a:xfrm>
            <a:prstGeom prst="roundRect">
              <a:avLst>
                <a:gd fmla="val 13597" name="adj"/>
              </a:avLst>
            </a:prstGeom>
            <a:solidFill>
              <a:srgbClr val="AEABAB"/>
            </a:solidFill>
            <a:ln cap="flat" cmpd="sng" w="12700">
              <a:solidFill>
                <a:srgbClr val="1E4E7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5" name="Shape 265"/>
            <p:cNvGrpSpPr/>
            <p:nvPr/>
          </p:nvGrpSpPr>
          <p:grpSpPr>
            <a:xfrm>
              <a:off x="6794288" y="4643009"/>
              <a:ext cx="2341369" cy="256730"/>
              <a:chOff x="3759691" y="1587290"/>
              <a:chExt cx="1885519" cy="340376"/>
            </a:xfrm>
          </p:grpSpPr>
          <p:sp>
            <p:nvSpPr>
              <p:cNvPr id="266" name="Shape 266"/>
              <p:cNvSpPr/>
              <p:nvPr/>
            </p:nvSpPr>
            <p:spPr>
              <a:xfrm>
                <a:off x="3773007" y="1608548"/>
                <a:ext cx="1872202" cy="319118"/>
              </a:xfrm>
              <a:prstGeom prst="roundRect">
                <a:avLst>
                  <a:gd fmla="val 1013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Shape 267"/>
              <p:cNvSpPr txBox="1"/>
              <p:nvPr/>
            </p:nvSpPr>
            <p:spPr>
              <a:xfrm>
                <a:off x="3759691" y="1587290"/>
                <a:ext cx="1150457" cy="336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5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UnitnameUnitname</a:t>
                </a:r>
              </a:p>
            </p:txBody>
          </p:sp>
        </p:grpSp>
        <p:pic>
          <p:nvPicPr>
            <p:cNvPr id="268" name="Shape 268"/>
            <p:cNvPicPr preferRelativeResize="0"/>
            <p:nvPr/>
          </p:nvPicPr>
          <p:blipFill rotWithShape="1">
            <a:blip r:embed="rId4">
              <a:alphaModFix/>
            </a:blip>
            <a:srcRect b="28988" l="0" r="0" t="0"/>
            <a:stretch/>
          </p:blipFill>
          <p:spPr>
            <a:xfrm>
              <a:off x="6021244" y="3136366"/>
              <a:ext cx="773043" cy="74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Shape 269"/>
            <p:cNvPicPr preferRelativeResize="0"/>
            <p:nvPr/>
          </p:nvPicPr>
          <p:blipFill rotWithShape="1">
            <a:blip r:embed="rId5">
              <a:alphaModFix/>
            </a:blip>
            <a:srcRect b="62428" l="0" r="0" t="0"/>
            <a:stretch/>
          </p:blipFill>
          <p:spPr>
            <a:xfrm>
              <a:off x="5994510" y="4511023"/>
              <a:ext cx="773043" cy="393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Shape 270"/>
            <p:cNvSpPr/>
            <p:nvPr/>
          </p:nvSpPr>
          <p:spPr>
            <a:xfrm>
              <a:off x="6077637" y="3925226"/>
              <a:ext cx="634113" cy="651748"/>
            </a:xfrm>
            <a:prstGeom prst="roundRect">
              <a:avLst>
                <a:gd fmla="val 13597" name="adj"/>
              </a:avLst>
            </a:prstGeom>
            <a:solidFill>
              <a:srgbClr val="AEABAB"/>
            </a:solidFill>
            <a:ln cap="flat" cmpd="sng" w="12700">
              <a:solidFill>
                <a:srgbClr val="1E4E7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1" name="Shape 271"/>
            <p:cNvGrpSpPr/>
            <p:nvPr/>
          </p:nvGrpSpPr>
          <p:grpSpPr>
            <a:xfrm>
              <a:off x="6794288" y="3944366"/>
              <a:ext cx="2341369" cy="613469"/>
              <a:chOff x="3759691" y="1587290"/>
              <a:chExt cx="1885519" cy="813345"/>
            </a:xfrm>
          </p:grpSpPr>
          <p:sp>
            <p:nvSpPr>
              <p:cNvPr id="272" name="Shape 272"/>
              <p:cNvSpPr/>
              <p:nvPr/>
            </p:nvSpPr>
            <p:spPr>
              <a:xfrm>
                <a:off x="3773007" y="1608548"/>
                <a:ext cx="1872202" cy="792087"/>
              </a:xfrm>
              <a:prstGeom prst="roundRect">
                <a:avLst>
                  <a:gd fmla="val 1013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Shape 273"/>
              <p:cNvSpPr/>
              <p:nvPr/>
            </p:nvSpPr>
            <p:spPr>
              <a:xfrm>
                <a:off x="3800848" y="1899580"/>
                <a:ext cx="1790890" cy="99386"/>
              </a:xfrm>
              <a:prstGeom prst="rect">
                <a:avLst/>
              </a:prstGeom>
              <a:solidFill>
                <a:srgbClr val="AEABAB"/>
              </a:solidFill>
              <a:ln cap="flat" cmpd="sng" w="12700">
                <a:solidFill>
                  <a:srgbClr val="7F7F7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4852846" y="1837698"/>
                <a:ext cx="110229" cy="214374"/>
              </a:xfrm>
              <a:prstGeom prst="rect">
                <a:avLst/>
              </a:prstGeom>
              <a:solidFill>
                <a:schemeClr val="accent2"/>
              </a:solidFill>
              <a:ln cap="flat" cmpd="sng" w="12700">
                <a:solidFill>
                  <a:srgbClr val="AC5B2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Shape 275"/>
              <p:cNvSpPr/>
              <p:nvPr/>
            </p:nvSpPr>
            <p:spPr>
              <a:xfrm>
                <a:off x="3886539" y="2127230"/>
                <a:ext cx="1571771" cy="189227"/>
              </a:xfrm>
              <a:prstGeom prst="rect">
                <a:avLst/>
              </a:prstGeom>
              <a:solidFill>
                <a:srgbClr val="222A35"/>
              </a:solidFill>
              <a:ln cap="flat" cmpd="sng" w="12700">
                <a:solidFill>
                  <a:srgbClr val="1E4E79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66666/99999</a:t>
                </a:r>
              </a:p>
            </p:txBody>
          </p:sp>
          <p:sp>
            <p:nvSpPr>
              <p:cNvPr id="276" name="Shape 276"/>
              <p:cNvSpPr txBox="1"/>
              <p:nvPr/>
            </p:nvSpPr>
            <p:spPr>
              <a:xfrm>
                <a:off x="3759691" y="1587290"/>
                <a:ext cx="1150457" cy="336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5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UnitnameUnitname</a:t>
                </a:r>
              </a:p>
            </p:txBody>
          </p:sp>
        </p:grpSp>
        <p:pic>
          <p:nvPicPr>
            <p:cNvPr id="277" name="Shape 277"/>
            <p:cNvPicPr preferRelativeResize="0"/>
            <p:nvPr/>
          </p:nvPicPr>
          <p:blipFill rotWithShape="1">
            <a:blip r:embed="rId4">
              <a:alphaModFix/>
            </a:blip>
            <a:srcRect b="28988" l="0" r="0" t="0"/>
            <a:stretch/>
          </p:blipFill>
          <p:spPr>
            <a:xfrm>
              <a:off x="6021244" y="3832975"/>
              <a:ext cx="773043" cy="743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Shape 278"/>
          <p:cNvSpPr/>
          <p:nvPr/>
        </p:nvSpPr>
        <p:spPr>
          <a:xfrm>
            <a:off x="2509778" y="723760"/>
            <a:ext cx="3236516" cy="283112"/>
          </a:xfrm>
          <a:prstGeom prst="rect">
            <a:avLst/>
          </a:prstGeom>
          <a:solidFill>
            <a:srgbClr val="757070"/>
          </a:solidFill>
          <a:ln cap="flat" cmpd="sng" w="12700">
            <a:solidFill>
              <a:srgbClr val="3A383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 Unit : 999999/ 999999</a:t>
            </a:r>
          </a:p>
        </p:txBody>
      </p:sp>
      <p:sp>
        <p:nvSpPr>
          <p:cNvPr id="279" name="Shape 279"/>
          <p:cNvSpPr/>
          <p:nvPr/>
        </p:nvSpPr>
        <p:spPr>
          <a:xfrm>
            <a:off x="2329761" y="3341180"/>
            <a:ext cx="3535200" cy="15660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80" name="Shape 280"/>
          <p:cNvSpPr/>
          <p:nvPr/>
        </p:nvSpPr>
        <p:spPr>
          <a:xfrm>
            <a:off x="253185" y="1972216"/>
            <a:ext cx="67197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Tactics</a:t>
            </a:r>
          </a:p>
        </p:txBody>
      </p:sp>
      <p:grpSp>
        <p:nvGrpSpPr>
          <p:cNvPr id="281" name="Shape 281"/>
          <p:cNvGrpSpPr/>
          <p:nvPr/>
        </p:nvGrpSpPr>
        <p:grpSpPr>
          <a:xfrm>
            <a:off x="3771497" y="5089403"/>
            <a:ext cx="195912" cy="207588"/>
            <a:chOff x="1761172" y="5041546"/>
            <a:chExt cx="223328" cy="269383"/>
          </a:xfrm>
        </p:grpSpPr>
        <p:sp>
          <p:nvSpPr>
            <p:cNvPr id="282" name="Shape 282"/>
            <p:cNvSpPr/>
            <p:nvPr/>
          </p:nvSpPr>
          <p:spPr>
            <a:xfrm>
              <a:off x="1761172" y="5041546"/>
              <a:ext cx="223328" cy="269383"/>
            </a:xfrm>
            <a:prstGeom prst="ellipse">
              <a:avLst/>
            </a:prstGeom>
            <a:solidFill>
              <a:srgbClr val="75707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1813283" y="5109905"/>
              <a:ext cx="123096" cy="145762"/>
            </a:xfrm>
            <a:prstGeom prst="plus">
              <a:avLst>
                <a:gd fmla="val 39379" name="adj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Shape 284"/>
          <p:cNvSpPr/>
          <p:nvPr/>
        </p:nvSpPr>
        <p:spPr>
          <a:xfrm>
            <a:off x="1469174" y="2767027"/>
            <a:ext cx="527209" cy="4584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1459445" y="1433016"/>
            <a:ext cx="583880" cy="51605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1454570" y="2131859"/>
            <a:ext cx="600630" cy="52788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2417364" y="5911121"/>
            <a:ext cx="805673" cy="58180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/>
          <p:nvPr/>
        </p:nvSpPr>
        <p:spPr>
          <a:xfrm rot="10800000">
            <a:off x="2503764" y="5959138"/>
            <a:ext cx="544119" cy="48576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4591678" y="5958473"/>
            <a:ext cx="1214303" cy="5177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4701357" y="5976551"/>
            <a:ext cx="99495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War!</a:t>
            </a:r>
          </a:p>
        </p:txBody>
      </p:sp>
      <p:sp>
        <p:nvSpPr>
          <p:cNvPr id="291" name="Shape 291"/>
          <p:cNvSpPr/>
          <p:nvPr/>
        </p:nvSpPr>
        <p:spPr>
          <a:xfrm>
            <a:off x="4729957" y="6275587"/>
            <a:ext cx="941091" cy="14444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00D 00:00:00</a:t>
            </a:r>
          </a:p>
        </p:txBody>
      </p:sp>
      <p:sp>
        <p:nvSpPr>
          <p:cNvPr id="292" name="Shape 292"/>
          <p:cNvSpPr/>
          <p:nvPr/>
        </p:nvSpPr>
        <p:spPr>
          <a:xfrm>
            <a:off x="3671391" y="5960101"/>
            <a:ext cx="583880" cy="51605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5273587" y="602566"/>
            <a:ext cx="497370" cy="486563"/>
          </a:xfrm>
          <a:prstGeom prst="rect">
            <a:avLst/>
          </a:prstGeom>
          <a:blipFill rotWithShape="1">
            <a:blip r:embed="rId6">
              <a:alphaModFix amt="58999"/>
            </a:blip>
            <a:stretch>
              <a:fillRect b="0" l="0" r="0" t="0"/>
            </a:stretch>
          </a:blipFill>
          <a:ln cap="flat" cmpd="sng" w="28575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2511631" y="621229"/>
            <a:ext cx="497370" cy="486563"/>
          </a:xfrm>
          <a:prstGeom prst="rect">
            <a:avLst/>
          </a:prstGeom>
          <a:blipFill rotWithShape="1">
            <a:blip r:embed="rId6">
              <a:alphaModFix amt="58999"/>
            </a:blip>
            <a:stretch>
              <a:fillRect b="0" l="0" r="0" t="0"/>
            </a:stretch>
          </a:blipFill>
          <a:ln cap="flat" cmpd="sng" w="28575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6581024" y="138106"/>
            <a:ext cx="5131836" cy="3077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최상단엔 현재 내가 소지하고 있는 자원을 표기한다.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6581024" y="590020"/>
            <a:ext cx="5131836" cy="5232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전투에 출정할 대상이 되는 병력과 현재 보유중인 출정 가능 병력의 숫자를 표시한다.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6577096" y="6158425"/>
            <a:ext cx="5131836" cy="5232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병력의 종류에 따라 예상 행군 시간도 실시간으로 변경 된다.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6577096" y="4135014"/>
            <a:ext cx="5131836" cy="5232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자동 선택을 하면 출정 할 수 있는 최대 병사로 선택된다.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자동 선택 시 가장 높은 티어의 병력을 우선 선택 한다.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6581024" y="2224714"/>
            <a:ext cx="5131836" cy="3077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최상단엔 현재 내가 소지하고 있는 자원을 표기한다.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6581024" y="1234291"/>
            <a:ext cx="5131836" cy="5232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전술을 선택할 경우 선택한 전술에 맞는 아이콘이 등장 한다.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6581024" y="1851708"/>
            <a:ext cx="5131836" cy="9541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훈련할 병력의 이미지와 병력 이름, 숫자를 표기한다.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 바를 이용해 병력 수를 선택할 수 있다.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숫자 영역을 터치하면 키패드를 출력하여 직접 숫자 입력이 가능하다.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6577096" y="3463935"/>
            <a:ext cx="5131836" cy="5232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병력의 수에 따라 하단의 총 병력 숫자와 적재량이 실시간으로 변경 된다.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6577096" y="2866524"/>
            <a:ext cx="5131836" cy="5232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병력의 수에 따라 하단의 총 병력 숫자와 적재량이 실시간으로 변경 된다..</a:t>
            </a:r>
          </a:p>
        </p:txBody>
      </p:sp>
      <p:cxnSp>
        <p:nvCxnSpPr>
          <p:cNvPr id="304" name="Shape 304"/>
          <p:cNvCxnSpPr>
            <a:stCxn id="221" idx="3"/>
            <a:endCxn id="295" idx="1"/>
          </p:cNvCxnSpPr>
          <p:nvPr/>
        </p:nvCxnSpPr>
        <p:spPr>
          <a:xfrm flipH="1" rot="10800000">
            <a:off x="5864962" y="292034"/>
            <a:ext cx="716099" cy="15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5" name="Shape 305"/>
          <p:cNvCxnSpPr>
            <a:stCxn id="278" idx="0"/>
            <a:endCxn id="296" idx="1"/>
          </p:cNvCxnSpPr>
          <p:nvPr/>
        </p:nvCxnSpPr>
        <p:spPr>
          <a:xfrm flipH="1" rot="-5400000">
            <a:off x="5290686" y="-438889"/>
            <a:ext cx="127800" cy="2453100"/>
          </a:xfrm>
          <a:prstGeom prst="bentConnector4">
            <a:avLst>
              <a:gd fmla="val -149669" name="adj1"/>
              <a:gd fmla="val 9363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6" name="Shape 306"/>
          <p:cNvCxnSpPr>
            <a:endCxn id="300" idx="1"/>
          </p:cNvCxnSpPr>
          <p:nvPr/>
        </p:nvCxnSpPr>
        <p:spPr>
          <a:xfrm>
            <a:off x="5806124" y="845801"/>
            <a:ext cx="774899" cy="650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7" name="Shape 307"/>
          <p:cNvCxnSpPr>
            <a:stCxn id="236" idx="3"/>
            <a:endCxn id="301" idx="1"/>
          </p:cNvCxnSpPr>
          <p:nvPr/>
        </p:nvCxnSpPr>
        <p:spPr>
          <a:xfrm>
            <a:off x="5630093" y="1512222"/>
            <a:ext cx="951000" cy="816599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8" name="Shape 308"/>
          <p:cNvCxnSpPr>
            <a:stCxn id="223" idx="3"/>
            <a:endCxn id="302" idx="1"/>
          </p:cNvCxnSpPr>
          <p:nvPr/>
        </p:nvCxnSpPr>
        <p:spPr>
          <a:xfrm flipH="1" rot="10800000">
            <a:off x="5759150" y="3725535"/>
            <a:ext cx="817800" cy="1626600"/>
          </a:xfrm>
          <a:prstGeom prst="bentConnector3">
            <a:avLst>
              <a:gd fmla="val 271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09" name="Shape 309"/>
          <p:cNvCxnSpPr>
            <a:stCxn id="226" idx="0"/>
            <a:endCxn id="303" idx="1"/>
          </p:cNvCxnSpPr>
          <p:nvPr/>
        </p:nvCxnSpPr>
        <p:spPr>
          <a:xfrm rot="-5400000">
            <a:off x="4020247" y="2510232"/>
            <a:ext cx="1938900" cy="31746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10" name="Shape 310"/>
          <p:cNvCxnSpPr>
            <a:stCxn id="227" idx="0"/>
            <a:endCxn id="303" idx="1"/>
          </p:cNvCxnSpPr>
          <p:nvPr/>
        </p:nvCxnSpPr>
        <p:spPr>
          <a:xfrm rot="-5400000">
            <a:off x="4971319" y="3448339"/>
            <a:ext cx="1926000" cy="1285499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11" name="Shape 311"/>
          <p:cNvCxnSpPr>
            <a:stCxn id="291" idx="3"/>
            <a:endCxn id="297" idx="1"/>
          </p:cNvCxnSpPr>
          <p:nvPr/>
        </p:nvCxnSpPr>
        <p:spPr>
          <a:xfrm>
            <a:off x="5671048" y="6347811"/>
            <a:ext cx="906000" cy="723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2" name="Shape 312"/>
          <p:cNvSpPr txBox="1"/>
          <p:nvPr/>
        </p:nvSpPr>
        <p:spPr>
          <a:xfrm>
            <a:off x="6577096" y="5675269"/>
            <a:ext cx="5131836" cy="3077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전술 선택 UI로 이동한다.</a:t>
            </a:r>
          </a:p>
        </p:txBody>
      </p:sp>
      <p:cxnSp>
        <p:nvCxnSpPr>
          <p:cNvPr id="313" name="Shape 313"/>
          <p:cNvCxnSpPr>
            <a:endCxn id="298" idx="1"/>
          </p:cNvCxnSpPr>
          <p:nvPr/>
        </p:nvCxnSpPr>
        <p:spPr>
          <a:xfrm flipH="1" rot="10800000">
            <a:off x="4947796" y="4396624"/>
            <a:ext cx="1629300" cy="1180200"/>
          </a:xfrm>
          <a:prstGeom prst="bentConnector3">
            <a:avLst>
              <a:gd fmla="val 7806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14" name="Shape 314"/>
          <p:cNvCxnSpPr>
            <a:stCxn id="292" idx="0"/>
            <a:endCxn id="312" idx="1"/>
          </p:cNvCxnSpPr>
          <p:nvPr/>
        </p:nvCxnSpPr>
        <p:spPr>
          <a:xfrm rot="-5400000">
            <a:off x="5204881" y="4587751"/>
            <a:ext cx="130800" cy="2613899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651" y="258245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2384358" y="2470224"/>
            <a:ext cx="1113633" cy="2329344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2420267" y="3320116"/>
            <a:ext cx="1006213" cy="91661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baseline="3000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Phase 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 </a:t>
            </a: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Troops ATT + </a:t>
            </a:r>
            <a:r>
              <a:rPr b="0" i="0" lang="en-US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38.5%</a:t>
            </a:r>
          </a:p>
        </p:txBody>
      </p:sp>
      <p:sp>
        <p:nvSpPr>
          <p:cNvPr id="322" name="Shape 322"/>
          <p:cNvSpPr/>
          <p:nvPr/>
        </p:nvSpPr>
        <p:spPr>
          <a:xfrm>
            <a:off x="2350302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Shape 323"/>
          <p:cNvGrpSpPr/>
          <p:nvPr/>
        </p:nvGrpSpPr>
        <p:grpSpPr>
          <a:xfrm>
            <a:off x="2429815" y="5939362"/>
            <a:ext cx="803464" cy="579976"/>
            <a:chOff x="2429816" y="5901771"/>
            <a:chExt cx="803464" cy="579976"/>
          </a:xfrm>
        </p:grpSpPr>
        <p:sp>
          <p:nvSpPr>
            <p:cNvPr id="324" name="Shape 324"/>
            <p:cNvSpPr/>
            <p:nvPr/>
          </p:nvSpPr>
          <p:spPr>
            <a:xfrm>
              <a:off x="2429816" y="5901771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 rot="10800000">
              <a:off x="2515980" y="5949637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Shape 326"/>
          <p:cNvSpPr/>
          <p:nvPr/>
        </p:nvSpPr>
        <p:spPr>
          <a:xfrm>
            <a:off x="2350303" y="261569"/>
            <a:ext cx="3533776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178918" y="229106"/>
            <a:ext cx="1649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전술 선택 UI</a:t>
            </a:r>
          </a:p>
        </p:txBody>
      </p:sp>
      <p:sp>
        <p:nvSpPr>
          <p:cNvPr id="328" name="Shape 328"/>
          <p:cNvSpPr/>
          <p:nvPr/>
        </p:nvSpPr>
        <p:spPr>
          <a:xfrm>
            <a:off x="2662899" y="2552536"/>
            <a:ext cx="506999" cy="50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2661636" y="3084250"/>
            <a:ext cx="508260" cy="177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3553367" y="2470224"/>
            <a:ext cx="1113633" cy="232934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4725632" y="2470224"/>
            <a:ext cx="1113633" cy="232934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2583125" y="4254485"/>
            <a:ext cx="681594" cy="523352"/>
          </a:xfrm>
          <a:prstGeom prst="rect">
            <a:avLst/>
          </a:prstGeom>
          <a:solidFill>
            <a:srgbClr val="C55A1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3776355" y="4254485"/>
            <a:ext cx="681594" cy="523352"/>
          </a:xfrm>
          <a:prstGeom prst="rect">
            <a:avLst/>
          </a:prstGeom>
          <a:solidFill>
            <a:srgbClr val="C55A1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4952787" y="4238753"/>
            <a:ext cx="681594" cy="523352"/>
          </a:xfrm>
          <a:prstGeom prst="rect">
            <a:avLst/>
          </a:prstGeom>
          <a:solidFill>
            <a:srgbClr val="C55A1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3881742" y="2555724"/>
            <a:ext cx="506999" cy="50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3880480" y="3087436"/>
            <a:ext cx="508260" cy="177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5025989" y="2555724"/>
            <a:ext cx="506999" cy="50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5024728" y="3087436"/>
            <a:ext cx="508260" cy="177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2671306" y="3059221"/>
            <a:ext cx="47320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Rush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3915673" y="3048486"/>
            <a:ext cx="43473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Lure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4961025" y="3061426"/>
            <a:ext cx="63991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Provoke</a:t>
            </a:r>
          </a:p>
        </p:txBody>
      </p:sp>
      <p:sp>
        <p:nvSpPr>
          <p:cNvPr id="342" name="Shape 342"/>
          <p:cNvSpPr/>
          <p:nvPr/>
        </p:nvSpPr>
        <p:spPr>
          <a:xfrm>
            <a:off x="3614044" y="3299464"/>
            <a:ext cx="1006213" cy="91661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aseline="30000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Phase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Battle Invalidity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aseline="30000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Phase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 Troops ATT + </a:t>
            </a:r>
            <a:r>
              <a:rPr lang="en-US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68.5%</a:t>
            </a:r>
          </a:p>
        </p:txBody>
      </p:sp>
      <p:sp>
        <p:nvSpPr>
          <p:cNvPr id="343" name="Shape 343"/>
          <p:cNvSpPr/>
          <p:nvPr/>
        </p:nvSpPr>
        <p:spPr>
          <a:xfrm>
            <a:off x="4780521" y="3287660"/>
            <a:ext cx="1006213" cy="916614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baseline="3000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Phase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Enemy ATT + </a:t>
            </a:r>
            <a:r>
              <a: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aseline="30000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Phase</a:t>
            </a:r>
          </a:p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 Troop ATT + </a:t>
            </a:r>
            <a:r>
              <a:rPr lang="en-US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100% </a:t>
            </a:r>
            <a:r>
              <a:rPr b="0" i="0" lang="en-US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344" name="Shape 344"/>
          <p:cNvSpPr/>
          <p:nvPr/>
        </p:nvSpPr>
        <p:spPr>
          <a:xfrm>
            <a:off x="2823033" y="1192178"/>
            <a:ext cx="390163" cy="4228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2432871" y="1734675"/>
            <a:ext cx="390163" cy="42284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3243998" y="1734675"/>
            <a:ext cx="390163" cy="4228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Shape 347"/>
          <p:cNvCxnSpPr/>
          <p:nvPr/>
        </p:nvCxnSpPr>
        <p:spPr>
          <a:xfrm flipH="1">
            <a:off x="2577151" y="1382361"/>
            <a:ext cx="226484" cy="25777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lg" w="lg" type="triangle"/>
            <a:tailEnd len="med" w="med" type="none"/>
          </a:ln>
        </p:spPr>
      </p:cxnSp>
      <p:cxnSp>
        <p:nvCxnSpPr>
          <p:cNvPr id="348" name="Shape 348"/>
          <p:cNvCxnSpPr/>
          <p:nvPr/>
        </p:nvCxnSpPr>
        <p:spPr>
          <a:xfrm>
            <a:off x="2826216" y="1946097"/>
            <a:ext cx="380042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lg" w="lg" type="triangle"/>
            <a:tailEnd len="med" w="med" type="none"/>
          </a:ln>
        </p:spPr>
      </p:cxnSp>
      <p:cxnSp>
        <p:nvCxnSpPr>
          <p:cNvPr id="349" name="Shape 349"/>
          <p:cNvCxnSpPr/>
          <p:nvPr/>
        </p:nvCxnSpPr>
        <p:spPr>
          <a:xfrm rot="10800000">
            <a:off x="3272408" y="1413247"/>
            <a:ext cx="213458" cy="22844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lg" w="lg" type="triangle"/>
            <a:tailEnd len="med" w="med" type="none"/>
          </a:ln>
        </p:spPr>
      </p:cxnSp>
      <p:sp>
        <p:nvSpPr>
          <p:cNvPr id="350" name="Shape 350"/>
          <p:cNvSpPr/>
          <p:nvPr/>
        </p:nvSpPr>
        <p:spPr>
          <a:xfrm>
            <a:off x="3733882" y="1192178"/>
            <a:ext cx="2068656" cy="88561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Choose the tactic card . Tactical card has a resistance to each other. Please use the tactics of victory card .</a:t>
            </a:r>
          </a:p>
        </p:txBody>
      </p:sp>
      <p:sp>
        <p:nvSpPr>
          <p:cNvPr id="351" name="Shape 351"/>
          <p:cNvSpPr/>
          <p:nvPr/>
        </p:nvSpPr>
        <p:spPr>
          <a:xfrm>
            <a:off x="2329002" y="4799567"/>
            <a:ext cx="3554999" cy="746233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52" name="Shape 352"/>
          <p:cNvSpPr/>
          <p:nvPr/>
        </p:nvSpPr>
        <p:spPr>
          <a:xfrm>
            <a:off x="2327651" y="491391"/>
            <a:ext cx="3554999" cy="578132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BFBFBF"/>
              </a:buClr>
              <a:buSzPct val="25000"/>
              <a:buFont typeface="Arial"/>
              <a:buNone/>
            </a:pPr>
            <a:r>
              <a:rPr b="1" i="0" lang="en-US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674916" y="4252566"/>
            <a:ext cx="5132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354" name="Shape 354"/>
          <p:cNvSpPr/>
          <p:nvPr/>
        </p:nvSpPr>
        <p:spPr>
          <a:xfrm>
            <a:off x="2669985" y="4547362"/>
            <a:ext cx="523709" cy="19003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2685491" y="4503255"/>
            <a:ext cx="4924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3878576" y="4233857"/>
            <a:ext cx="5389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</a:t>
            </a:r>
          </a:p>
        </p:txBody>
      </p:sp>
      <p:sp>
        <p:nvSpPr>
          <p:cNvPr id="357" name="Shape 357"/>
          <p:cNvSpPr/>
          <p:nvPr/>
        </p:nvSpPr>
        <p:spPr>
          <a:xfrm>
            <a:off x="3873646" y="4528653"/>
            <a:ext cx="523709" cy="19003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 txBox="1"/>
          <p:nvPr/>
        </p:nvSpPr>
        <p:spPr>
          <a:xfrm>
            <a:off x="3936217" y="4487055"/>
            <a:ext cx="4924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5053132" y="4226492"/>
            <a:ext cx="5132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</a:p>
        </p:txBody>
      </p:sp>
      <p:sp>
        <p:nvSpPr>
          <p:cNvPr id="360" name="Shape 360"/>
          <p:cNvSpPr/>
          <p:nvPr/>
        </p:nvSpPr>
        <p:spPr>
          <a:xfrm>
            <a:off x="5048203" y="4521289"/>
            <a:ext cx="523709" cy="19003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F4B08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5063708" y="4477182"/>
            <a:ext cx="49244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9664" y="4469812"/>
            <a:ext cx="214779" cy="26522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6577096" y="865062"/>
            <a:ext cx="5131836" cy="3077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최상단엔 현재 내가 소지하고 있는 자원을 표기한다.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577096" y="2157518"/>
            <a:ext cx="5131836" cy="3077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전략 별 상성관계를 도식으로 보여준다.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577096" y="5725617"/>
            <a:ext cx="5131836" cy="5232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가능한 전술 아이템이 없는경우 구매버튼과 가격을 표기 한다.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577096" y="3220558"/>
            <a:ext cx="5131836" cy="3077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전술별 ICON과 이름 효과를 표기한다.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6577096" y="4799567"/>
            <a:ext cx="5131836" cy="5232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버튼과 소지하고 있는 사용 가능한 전술 개수를 표기 한다.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6577096" y="1497275"/>
            <a:ext cx="5131836" cy="3077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전략에 대한 설명 스트링을 표시한다.</a:t>
            </a:r>
          </a:p>
        </p:txBody>
      </p:sp>
      <p:cxnSp>
        <p:nvCxnSpPr>
          <p:cNvPr id="369" name="Shape 369"/>
          <p:cNvCxnSpPr>
            <a:endCxn id="363" idx="1"/>
          </p:cNvCxnSpPr>
          <p:nvPr/>
        </p:nvCxnSpPr>
        <p:spPr>
          <a:xfrm>
            <a:off x="5882596" y="382651"/>
            <a:ext cx="694500" cy="636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0" name="Shape 370"/>
          <p:cNvCxnSpPr>
            <a:stCxn id="346" idx="2"/>
            <a:endCxn id="364" idx="1"/>
          </p:cNvCxnSpPr>
          <p:nvPr/>
        </p:nvCxnSpPr>
        <p:spPr>
          <a:xfrm flipH="1" rot="-5400000">
            <a:off x="4931129" y="665468"/>
            <a:ext cx="153900" cy="31380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1" name="Shape 371"/>
          <p:cNvCxnSpPr>
            <a:stCxn id="350" idx="3"/>
            <a:endCxn id="368" idx="1"/>
          </p:cNvCxnSpPr>
          <p:nvPr/>
        </p:nvCxnSpPr>
        <p:spPr>
          <a:xfrm>
            <a:off x="5802538" y="1634988"/>
            <a:ext cx="774599" cy="16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2" name="Shape 372"/>
          <p:cNvCxnSpPr>
            <a:stCxn id="331" idx="3"/>
            <a:endCxn id="366" idx="1"/>
          </p:cNvCxnSpPr>
          <p:nvPr/>
        </p:nvCxnSpPr>
        <p:spPr>
          <a:xfrm flipH="1" rot="10800000">
            <a:off x="5839266" y="3374496"/>
            <a:ext cx="737700" cy="2604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3" name="Shape 373"/>
          <p:cNvCxnSpPr>
            <a:stCxn id="361" idx="2"/>
            <a:endCxn id="367" idx="1"/>
          </p:cNvCxnSpPr>
          <p:nvPr/>
        </p:nvCxnSpPr>
        <p:spPr>
          <a:xfrm flipH="1" rot="-5400000">
            <a:off x="5782280" y="4266442"/>
            <a:ext cx="322500" cy="12672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4" name="Shape 374"/>
          <p:cNvCxnSpPr>
            <a:stCxn id="333" idx="2"/>
            <a:endCxn id="365" idx="1"/>
          </p:cNvCxnSpPr>
          <p:nvPr/>
        </p:nvCxnSpPr>
        <p:spPr>
          <a:xfrm flipH="1" rot="-5400000">
            <a:off x="4742502" y="4152488"/>
            <a:ext cx="1209300" cy="24600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636104" y="365760"/>
            <a:ext cx="870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가속UI</a:t>
            </a: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913" y="302759"/>
            <a:ext cx="3531051" cy="6277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/>
          <p:nvPr/>
        </p:nvSpPr>
        <p:spPr>
          <a:xfrm>
            <a:off x="2365677" y="6001073"/>
            <a:ext cx="3512590" cy="57911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2353759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</a:t>
            </a:r>
          </a:p>
        </p:txBody>
      </p:sp>
      <p:sp>
        <p:nvSpPr>
          <p:cNvPr id="383" name="Shape 383"/>
          <p:cNvSpPr/>
          <p:nvPr/>
        </p:nvSpPr>
        <p:spPr>
          <a:xfrm>
            <a:off x="3047042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가방</a:t>
            </a:r>
          </a:p>
        </p:txBody>
      </p:sp>
      <p:sp>
        <p:nvSpPr>
          <p:cNvPr id="384" name="Shape 384"/>
          <p:cNvSpPr/>
          <p:nvPr/>
        </p:nvSpPr>
        <p:spPr>
          <a:xfrm>
            <a:off x="4528044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축복</a:t>
            </a:r>
          </a:p>
        </p:txBody>
      </p:sp>
      <p:sp>
        <p:nvSpPr>
          <p:cNvPr id="385" name="Shape 385"/>
          <p:cNvSpPr/>
          <p:nvPr/>
        </p:nvSpPr>
        <p:spPr>
          <a:xfrm>
            <a:off x="5221328" y="6099614"/>
            <a:ext cx="656939" cy="4691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길드</a:t>
            </a:r>
          </a:p>
        </p:txBody>
      </p:sp>
      <p:sp>
        <p:nvSpPr>
          <p:cNvPr id="386" name="Shape 386"/>
          <p:cNvSpPr/>
          <p:nvPr/>
        </p:nvSpPr>
        <p:spPr>
          <a:xfrm>
            <a:off x="2837452" y="6079616"/>
            <a:ext cx="197081" cy="197081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87" name="Shape 387"/>
          <p:cNvSpPr/>
          <p:nvPr/>
        </p:nvSpPr>
        <p:spPr>
          <a:xfrm>
            <a:off x="3746051" y="6001073"/>
            <a:ext cx="744775" cy="56765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월드</a:t>
            </a:r>
          </a:p>
        </p:txBody>
      </p:sp>
      <p:sp>
        <p:nvSpPr>
          <p:cNvPr id="388" name="Shape 388"/>
          <p:cNvSpPr/>
          <p:nvPr/>
        </p:nvSpPr>
        <p:spPr>
          <a:xfrm>
            <a:off x="2365677" y="5619757"/>
            <a:ext cx="3512589" cy="381314"/>
          </a:xfrm>
          <a:prstGeom prst="rect">
            <a:avLst/>
          </a:prstGeom>
          <a:solidFill>
            <a:schemeClr val="accent1">
              <a:alpha val="3882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유저1 : 안녕하요??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유저2 : 네. 안녕하세요~</a:t>
            </a:r>
          </a:p>
        </p:txBody>
      </p:sp>
      <p:sp>
        <p:nvSpPr>
          <p:cNvPr id="389" name="Shape 389"/>
          <p:cNvSpPr/>
          <p:nvPr/>
        </p:nvSpPr>
        <p:spPr>
          <a:xfrm>
            <a:off x="2360307" y="324922"/>
            <a:ext cx="3525353" cy="6265974"/>
          </a:xfrm>
          <a:prstGeom prst="rect">
            <a:avLst/>
          </a:prstGeom>
          <a:solidFill>
            <a:schemeClr val="dk1">
              <a:alpha val="74901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2465308" y="1727727"/>
            <a:ext cx="3306259" cy="3312254"/>
          </a:xfrm>
          <a:prstGeom prst="rect">
            <a:avLst/>
          </a:prstGeom>
          <a:solidFill>
            <a:srgbClr val="C9C9C9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2459369" y="1321599"/>
            <a:ext cx="3312199" cy="36932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중</a:t>
            </a:r>
          </a:p>
        </p:txBody>
      </p:sp>
      <p:sp>
        <p:nvSpPr>
          <p:cNvPr id="392" name="Shape 392"/>
          <p:cNvSpPr/>
          <p:nvPr/>
        </p:nvSpPr>
        <p:spPr>
          <a:xfrm>
            <a:off x="2659892" y="1818266"/>
            <a:ext cx="2889904" cy="26402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2654194" y="1838264"/>
            <a:ext cx="1955127" cy="224033"/>
          </a:xfrm>
          <a:prstGeom prst="rect">
            <a:avLst/>
          </a:prstGeom>
          <a:solidFill>
            <a:srgbClr val="CC9900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3199024" y="1775988"/>
            <a:ext cx="19511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99D 23 : 59 : 59</a:t>
            </a:r>
          </a:p>
        </p:txBody>
      </p:sp>
      <p:sp>
        <p:nvSpPr>
          <p:cNvPr id="395" name="Shape 395"/>
          <p:cNvSpPr/>
          <p:nvPr/>
        </p:nvSpPr>
        <p:spPr>
          <a:xfrm>
            <a:off x="2755708" y="2502864"/>
            <a:ext cx="814155" cy="8000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3722282" y="2511313"/>
            <a:ext cx="814155" cy="8000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686239" y="2502864"/>
            <a:ext cx="814155" cy="8000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2459368" y="2511313"/>
            <a:ext cx="187709" cy="8000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5583860" y="2511313"/>
            <a:ext cx="187709" cy="8000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2701911" y="3707835"/>
            <a:ext cx="2816287" cy="836498"/>
          </a:xfrm>
          <a:prstGeom prst="roundRect">
            <a:avLst>
              <a:gd fmla="val 1013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2748366" y="3827953"/>
            <a:ext cx="2693974" cy="99628"/>
          </a:xfrm>
          <a:prstGeom prst="rect">
            <a:avLst/>
          </a:prstGeom>
          <a:solidFill>
            <a:srgbClr val="AEABAB"/>
          </a:solidFill>
          <a:ln cap="flat" cmpd="sng" w="1270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4275289" y="3767008"/>
            <a:ext cx="165816" cy="21489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2895683" y="4060026"/>
            <a:ext cx="2364359" cy="189687"/>
          </a:xfrm>
          <a:prstGeom prst="rect">
            <a:avLst/>
          </a:prstGeom>
          <a:solidFill>
            <a:srgbClr val="222A35"/>
          </a:solidFill>
          <a:ln cap="flat" cmpd="sng" w="12700">
            <a:solidFill>
              <a:srgbClr val="1E4E7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6666/9999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2755708" y="3328853"/>
            <a:ext cx="68480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5분 가속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678044" y="3328853"/>
            <a:ext cx="813042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1시간 가속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4651389" y="3253400"/>
            <a:ext cx="857926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1시간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</a:t>
            </a:r>
          </a:p>
        </p:txBody>
      </p:sp>
      <p:sp>
        <p:nvSpPr>
          <p:cNvPr id="407" name="Shape 407"/>
          <p:cNvSpPr/>
          <p:nvPr/>
        </p:nvSpPr>
        <p:spPr>
          <a:xfrm>
            <a:off x="3429541" y="4625694"/>
            <a:ext cx="1310047" cy="35242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 용</a:t>
            </a:r>
          </a:p>
        </p:txBody>
      </p:sp>
      <p:grpSp>
        <p:nvGrpSpPr>
          <p:cNvPr id="408" name="Shape 408"/>
          <p:cNvGrpSpPr/>
          <p:nvPr/>
        </p:nvGrpSpPr>
        <p:grpSpPr>
          <a:xfrm>
            <a:off x="2867664" y="2578506"/>
            <a:ext cx="672450" cy="589738"/>
            <a:chOff x="6493141" y="3607068"/>
            <a:chExt cx="834983" cy="598096"/>
          </a:xfrm>
        </p:grpSpPr>
        <p:sp>
          <p:nvSpPr>
            <p:cNvPr id="409" name="Shape 409"/>
            <p:cNvSpPr/>
            <p:nvPr/>
          </p:nvSpPr>
          <p:spPr>
            <a:xfrm rot="-5400000">
              <a:off x="6355374" y="3744835"/>
              <a:ext cx="598096" cy="322562"/>
            </a:xfrm>
            <a:prstGeom prst="flowChartManualOperation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 rot="5400000">
              <a:off x="6787330" y="3649905"/>
              <a:ext cx="569166" cy="512421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Shape 411"/>
          <p:cNvGrpSpPr/>
          <p:nvPr/>
        </p:nvGrpSpPr>
        <p:grpSpPr>
          <a:xfrm>
            <a:off x="3800170" y="2578508"/>
            <a:ext cx="672450" cy="589738"/>
            <a:chOff x="6493141" y="3607068"/>
            <a:chExt cx="834983" cy="598096"/>
          </a:xfrm>
        </p:grpSpPr>
        <p:sp>
          <p:nvSpPr>
            <p:cNvPr id="412" name="Shape 412"/>
            <p:cNvSpPr/>
            <p:nvPr/>
          </p:nvSpPr>
          <p:spPr>
            <a:xfrm rot="-5400000">
              <a:off x="6355374" y="3744835"/>
              <a:ext cx="598096" cy="322562"/>
            </a:xfrm>
            <a:prstGeom prst="flowChartManualOperation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 rot="5400000">
              <a:off x="6787330" y="3649905"/>
              <a:ext cx="569166" cy="512421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Shape 414"/>
          <p:cNvGrpSpPr/>
          <p:nvPr/>
        </p:nvGrpSpPr>
        <p:grpSpPr>
          <a:xfrm>
            <a:off x="4789714" y="2587913"/>
            <a:ext cx="672450" cy="589738"/>
            <a:chOff x="6493141" y="3607068"/>
            <a:chExt cx="834983" cy="598096"/>
          </a:xfrm>
        </p:grpSpPr>
        <p:sp>
          <p:nvSpPr>
            <p:cNvPr id="415" name="Shape 415"/>
            <p:cNvSpPr/>
            <p:nvPr/>
          </p:nvSpPr>
          <p:spPr>
            <a:xfrm rot="-5400000">
              <a:off x="6355374" y="3744835"/>
              <a:ext cx="598096" cy="322562"/>
            </a:xfrm>
            <a:prstGeom prst="flowChartManualOperation">
              <a:avLst/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 rot="5400000">
              <a:off x="6787330" y="3649905"/>
              <a:ext cx="569166" cy="512421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12700">
              <a:solidFill>
                <a:srgbClr val="78787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Shape 417"/>
          <p:cNvSpPr txBox="1"/>
          <p:nvPr/>
        </p:nvSpPr>
        <p:spPr>
          <a:xfrm>
            <a:off x="3079548" y="2205556"/>
            <a:ext cx="196079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할 가속 아이템을 선택하세요</a:t>
            </a:r>
          </a:p>
        </p:txBody>
      </p:sp>
      <p:sp>
        <p:nvSpPr>
          <p:cNvPr id="418" name="Shape 418"/>
          <p:cNvSpPr/>
          <p:nvPr/>
        </p:nvSpPr>
        <p:spPr>
          <a:xfrm>
            <a:off x="2774822" y="2501608"/>
            <a:ext cx="814155" cy="80002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3106532" y="3064000"/>
            <a:ext cx="4988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4056696" y="3046071"/>
            <a:ext cx="4988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5038160" y="3027024"/>
            <a:ext cx="4988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3236126" y="4306935"/>
            <a:ext cx="176362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시간 :   99D 24 : 59 : 59</a:t>
            </a:r>
          </a:p>
        </p:txBody>
      </p:sp>
      <p:sp>
        <p:nvSpPr>
          <p:cNvPr id="423" name="Shape 423"/>
          <p:cNvSpPr/>
          <p:nvPr/>
        </p:nvSpPr>
        <p:spPr>
          <a:xfrm>
            <a:off x="2366682" y="313470"/>
            <a:ext cx="3525353" cy="611634"/>
          </a:xfrm>
          <a:prstGeom prst="rect">
            <a:avLst/>
          </a:prstGeom>
          <a:solidFill>
            <a:schemeClr val="dk1">
              <a:alpha val="74901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2366682" y="5083621"/>
            <a:ext cx="3525353" cy="1485110"/>
          </a:xfrm>
          <a:prstGeom prst="rect">
            <a:avLst/>
          </a:prstGeom>
          <a:solidFill>
            <a:schemeClr val="dk1">
              <a:alpha val="74901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2349650" y="302758"/>
            <a:ext cx="3529994" cy="662396"/>
          </a:xfrm>
          <a:prstGeom prst="rect">
            <a:avLst/>
          </a:prstGeom>
          <a:solidFill>
            <a:srgbClr val="C55A11">
              <a:alpha val="5568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26" name="Shape 426"/>
          <p:cNvSpPr/>
          <p:nvPr/>
        </p:nvSpPr>
        <p:spPr>
          <a:xfrm>
            <a:off x="2354372" y="5676580"/>
            <a:ext cx="3535200" cy="903604"/>
          </a:xfrm>
          <a:prstGeom prst="rect">
            <a:avLst/>
          </a:prstGeom>
          <a:solidFill>
            <a:srgbClr val="C55A11">
              <a:alpha val="5568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2015.12.20 초안 작성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2015.12.28 전투 결과에 필요한 정보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2016.01.12 전투 별 종료시 부대 액션 내용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2016.01.13 전술 선택 UI 추가</a:t>
            </a:r>
          </a:p>
          <a:p>
            <a:pPr indent="0"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/>
              <a:t>V1.4 – 2016.01.21 약탈에 관련된 정보 추가  /2016.04.25. 약탈 관련 내용 및 계산 순서 추가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282434" y="1033669"/>
            <a:ext cx="93025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정의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타운에서 생산한 유닛을 이용해 다른 유저 혹은 몬스터 등의 적과 승패를 겨루는 행동.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2434" y="2814760"/>
            <a:ext cx="1034115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자원을 이용해 생산한 병력을 통해 적이나 다른 유저를 공격해 더 많은 자원을 약탈 할 수 있도록 하여 전투를 심화 시켜 계속해서 병력과 자원을 소모하도록 유도한다.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자신의 병력으로 다른 유저를 공격, 약탈하여 심리적으로 우월감은 재공한다.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895865" y="93277"/>
            <a:ext cx="10515599" cy="615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 플로어</a:t>
            </a:r>
          </a:p>
        </p:txBody>
      </p:sp>
      <p:sp>
        <p:nvSpPr>
          <p:cNvPr id="107" name="Shape 107"/>
          <p:cNvSpPr/>
          <p:nvPr/>
        </p:nvSpPr>
        <p:spPr>
          <a:xfrm>
            <a:off x="4639371" y="1182338"/>
            <a:ext cx="1099926" cy="347814"/>
          </a:xfrm>
          <a:prstGeom prst="flowChartTerminator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대상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선택</a:t>
            </a:r>
          </a:p>
        </p:txBody>
      </p:sp>
      <p:grpSp>
        <p:nvGrpSpPr>
          <p:cNvPr id="108" name="Shape 108"/>
          <p:cNvGrpSpPr/>
          <p:nvPr/>
        </p:nvGrpSpPr>
        <p:grpSpPr>
          <a:xfrm>
            <a:off x="9384302" y="1039686"/>
            <a:ext cx="1408799" cy="1008899"/>
            <a:chOff x="8098971" y="689900"/>
            <a:chExt cx="1408799" cy="1008899"/>
          </a:xfrm>
        </p:grpSpPr>
        <p:sp>
          <p:nvSpPr>
            <p:cNvPr id="109" name="Shape 109"/>
            <p:cNvSpPr/>
            <p:nvPr/>
          </p:nvSpPr>
          <p:spPr>
            <a:xfrm>
              <a:off x="8098971" y="689900"/>
              <a:ext cx="1408799" cy="100889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Shape 110"/>
            <p:cNvGrpSpPr/>
            <p:nvPr/>
          </p:nvGrpSpPr>
          <p:grpSpPr>
            <a:xfrm>
              <a:off x="8286174" y="832537"/>
              <a:ext cx="920044" cy="706579"/>
              <a:chOff x="2821718" y="1083926"/>
              <a:chExt cx="877653" cy="849560"/>
            </a:xfrm>
          </p:grpSpPr>
          <p:grpSp>
            <p:nvGrpSpPr>
              <p:cNvPr id="111" name="Shape 111"/>
              <p:cNvGrpSpPr/>
              <p:nvPr/>
            </p:nvGrpSpPr>
            <p:grpSpPr>
              <a:xfrm>
                <a:off x="2821718" y="1083926"/>
                <a:ext cx="801060" cy="276968"/>
                <a:chOff x="2821675" y="1087720"/>
                <a:chExt cx="943644" cy="298199"/>
              </a:xfrm>
            </p:grpSpPr>
            <p:cxnSp>
              <p:nvCxnSpPr>
                <p:cNvPr id="112" name="Shape 112"/>
                <p:cNvCxnSpPr/>
                <p:nvPr/>
              </p:nvCxnSpPr>
              <p:spPr>
                <a:xfrm>
                  <a:off x="2821675" y="1234450"/>
                  <a:ext cx="489899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  <p:sp>
              <p:nvSpPr>
                <p:cNvPr id="113" name="Shape 113"/>
                <p:cNvSpPr txBox="1"/>
                <p:nvPr/>
              </p:nvSpPr>
              <p:spPr>
                <a:xfrm>
                  <a:off x="3300319" y="1087720"/>
                  <a:ext cx="465000" cy="2981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No</a:t>
                  </a:r>
                </a:p>
              </p:txBody>
            </p:sp>
          </p:grpSp>
          <p:grpSp>
            <p:nvGrpSpPr>
              <p:cNvPr id="114" name="Shape 114"/>
              <p:cNvGrpSpPr/>
              <p:nvPr/>
            </p:nvGrpSpPr>
            <p:grpSpPr>
              <a:xfrm>
                <a:off x="2821721" y="1371730"/>
                <a:ext cx="800919" cy="276968"/>
                <a:chOff x="2821674" y="1374928"/>
                <a:chExt cx="943479" cy="298199"/>
              </a:xfrm>
            </p:grpSpPr>
            <p:cxnSp>
              <p:nvCxnSpPr>
                <p:cNvPr id="115" name="Shape 115"/>
                <p:cNvCxnSpPr/>
                <p:nvPr/>
              </p:nvCxnSpPr>
              <p:spPr>
                <a:xfrm>
                  <a:off x="2821674" y="1518232"/>
                  <a:ext cx="489899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B0F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  <p:sp>
              <p:nvSpPr>
                <p:cNvPr id="116" name="Shape 116"/>
                <p:cNvSpPr txBox="1"/>
                <p:nvPr/>
              </p:nvSpPr>
              <p:spPr>
                <a:xfrm>
                  <a:off x="3287253" y="1374928"/>
                  <a:ext cx="477899" cy="2981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Yes</a:t>
                  </a:r>
                </a:p>
              </p:txBody>
            </p:sp>
          </p:grpSp>
          <p:grpSp>
            <p:nvGrpSpPr>
              <p:cNvPr id="117" name="Shape 117"/>
              <p:cNvGrpSpPr/>
              <p:nvPr/>
            </p:nvGrpSpPr>
            <p:grpSpPr>
              <a:xfrm>
                <a:off x="2821718" y="1656518"/>
                <a:ext cx="877653" cy="276968"/>
                <a:chOff x="2821432" y="1620067"/>
                <a:chExt cx="1033871" cy="298199"/>
              </a:xfrm>
            </p:grpSpPr>
            <p:cxnSp>
              <p:nvCxnSpPr>
                <p:cNvPr id="118" name="Shape 118"/>
                <p:cNvCxnSpPr/>
                <p:nvPr/>
              </p:nvCxnSpPr>
              <p:spPr>
                <a:xfrm>
                  <a:off x="2821432" y="1769182"/>
                  <a:ext cx="489899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  <p:sp>
              <p:nvSpPr>
                <p:cNvPr id="119" name="Shape 119"/>
                <p:cNvSpPr txBox="1"/>
                <p:nvPr/>
              </p:nvSpPr>
              <p:spPr>
                <a:xfrm>
                  <a:off x="3275103" y="1620067"/>
                  <a:ext cx="580199" cy="2981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진행</a:t>
                  </a:r>
                </a:p>
              </p:txBody>
            </p:sp>
          </p:grpSp>
        </p:grpSp>
      </p:grpSp>
      <p:sp>
        <p:nvSpPr>
          <p:cNvPr id="120" name="Shape 120"/>
          <p:cNvSpPr/>
          <p:nvPr/>
        </p:nvSpPr>
        <p:spPr>
          <a:xfrm>
            <a:off x="4427335" y="2758324"/>
            <a:ext cx="1524004" cy="615777"/>
          </a:xfrm>
          <a:prstGeom prst="flowChartDecision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출정 가능한 병력이 있는가?</a:t>
            </a:r>
          </a:p>
        </p:txBody>
      </p:sp>
      <p:cxnSp>
        <p:nvCxnSpPr>
          <p:cNvPr id="121" name="Shape 121"/>
          <p:cNvCxnSpPr>
            <a:stCxn id="107" idx="2"/>
          </p:cNvCxnSpPr>
          <p:nvPr/>
        </p:nvCxnSpPr>
        <p:spPr>
          <a:xfrm flipH="1" rot="-5400000">
            <a:off x="4956084" y="1763402"/>
            <a:ext cx="467100" cy="6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2" name="Shape 122"/>
          <p:cNvSpPr/>
          <p:nvPr/>
        </p:nvSpPr>
        <p:spPr>
          <a:xfrm>
            <a:off x="4584375" y="1997336"/>
            <a:ext cx="1209926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병력 선택UI</a:t>
            </a:r>
          </a:p>
        </p:txBody>
      </p:sp>
      <p:cxnSp>
        <p:nvCxnSpPr>
          <p:cNvPr id="123" name="Shape 123"/>
          <p:cNvCxnSpPr>
            <a:stCxn id="120" idx="3"/>
          </p:cNvCxnSpPr>
          <p:nvPr/>
        </p:nvCxnSpPr>
        <p:spPr>
          <a:xfrm flipH="1" rot="10800000">
            <a:off x="5951340" y="2758413"/>
            <a:ext cx="971400" cy="3078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4" name="Shape 124"/>
          <p:cNvSpPr/>
          <p:nvPr/>
        </p:nvSpPr>
        <p:spPr>
          <a:xfrm>
            <a:off x="6317739" y="2370299"/>
            <a:ext cx="1209926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출정 가능 병력 없음 팝업</a:t>
            </a:r>
          </a:p>
        </p:txBody>
      </p:sp>
      <p:cxnSp>
        <p:nvCxnSpPr>
          <p:cNvPr id="125" name="Shape 125"/>
          <p:cNvCxnSpPr>
            <a:stCxn id="124" idx="0"/>
            <a:endCxn id="122" idx="3"/>
          </p:cNvCxnSpPr>
          <p:nvPr/>
        </p:nvCxnSpPr>
        <p:spPr>
          <a:xfrm flipH="1" rot="5400000">
            <a:off x="6269152" y="1716749"/>
            <a:ext cx="178800" cy="11283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6" name="Shape 126"/>
          <p:cNvSpPr/>
          <p:nvPr/>
        </p:nvSpPr>
        <p:spPr>
          <a:xfrm>
            <a:off x="4584373" y="3987501"/>
            <a:ext cx="1209926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병력 선택</a:t>
            </a:r>
          </a:p>
        </p:txBody>
      </p:sp>
      <p:sp>
        <p:nvSpPr>
          <p:cNvPr id="127" name="Shape 127"/>
          <p:cNvSpPr/>
          <p:nvPr/>
        </p:nvSpPr>
        <p:spPr>
          <a:xfrm>
            <a:off x="4584371" y="4988925"/>
            <a:ext cx="1209926" cy="388025"/>
          </a:xfrm>
          <a:prstGeom prst="flowChartProcess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출정</a:t>
            </a:r>
          </a:p>
        </p:txBody>
      </p:sp>
      <p:cxnSp>
        <p:nvCxnSpPr>
          <p:cNvPr id="128" name="Shape 128"/>
          <p:cNvCxnSpPr>
            <a:stCxn id="120" idx="2"/>
            <a:endCxn id="126" idx="0"/>
          </p:cNvCxnSpPr>
          <p:nvPr/>
        </p:nvCxnSpPr>
        <p:spPr>
          <a:xfrm flipH="1" rot="-5400000">
            <a:off x="4882887" y="3680552"/>
            <a:ext cx="613500" cy="6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rgbClr val="00B0F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9" name="Shape 129"/>
          <p:cNvCxnSpPr>
            <a:stCxn id="122" idx="2"/>
            <a:endCxn id="120" idx="0"/>
          </p:cNvCxnSpPr>
          <p:nvPr/>
        </p:nvCxnSpPr>
        <p:spPr>
          <a:xfrm flipH="1" rot="-5400000">
            <a:off x="5003188" y="2571511"/>
            <a:ext cx="372900" cy="6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30" name="Shape 130"/>
          <p:cNvCxnSpPr>
            <a:stCxn id="126" idx="2"/>
            <a:endCxn id="127" idx="0"/>
          </p:cNvCxnSpPr>
          <p:nvPr/>
        </p:nvCxnSpPr>
        <p:spPr>
          <a:xfrm flipH="1" rot="-5400000">
            <a:off x="4882886" y="4681976"/>
            <a:ext cx="613500" cy="6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636104" y="365760"/>
            <a:ext cx="1537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정의1-1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573783" y="874726"/>
            <a:ext cx="8595623" cy="5909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전투는 6가지 종류로 나뉜다.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전투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자원지를 점령한 상태에서 공격을 받거나 공격을 하는 전투의 총칭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전투에서는 공격/방어측 모두 전투에서 손실된 병력은 부상병으로 먼저 전환 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전투에서 승리 할 경우 전투 이후 남은 유닛을 통해 자원을 채집한다.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전투에서 패배한 경우 남은 병력은 자동으로 회군 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패배 시 그동안 캤던 자원은 모두 자원지로 환원된다.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수성/공성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유저의 타운을 대상으로 벌어지는 전투의 총칭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수성의 경우 피해 유닛은 우선 부상병으로 전환 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공성의 경우 피해 유닛은 부상병으로 전환되지 않고 손실 된다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공성에 성공 할 경우 남은 병력의 적재량 만큼의 적의 자원을 획득한다.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적의 자원중에 보호받고있는 자원은 획득 할 수 없다.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점령 전투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빈 타일을 점령한 주둔군을 상대로 벌어지는 전투의 총칭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기본적인 룰은 자원지 전투와 동일하다.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패배한 병력은 회군, 승리한 병력은 해당 자리에 그대로 주둔한다.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몬스터 전투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왕성 쟁탈 전투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쟁탈 전투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전투는 출정한 병력의 병과, 티어에 따라 정렬하여 부딛힌다.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병과별로 공격하는 대상이 다르다.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순서는 유닛의 속도에 따르며 속도가 동일 할 경우 선공한 쪽이 우선권을 가진다.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시 부상병이 생성된다.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통해 코인이라는 특수한 재화를 얻을 수 있게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코인은 전투의 규모, 승패등에 따라 지급한다.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코인은 마을회관을 업그레이드 할 때 사용 된다.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636104" y="365760"/>
            <a:ext cx="1537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정의1-1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1573783" y="874726"/>
            <a:ext cx="7726794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전투의 결과는 메일로 발송 되며 메일 내용에 전투 결과에 대한 정보들을 담아서 보여준다.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결과 메일에 표기되는 정보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전투 종류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전투가 벌어진 시간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전투의 승패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획득한 자원 량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손실된 전투력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부대에 적용된 버프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부상병으로 전환 된 병력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손실 된 병력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손실 혹은 부상으로 전환시킨 적 병력 수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 내부에서 전투 세부정보 보기가 가능해야 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병종 별 총 병력 수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병종 별 손실 수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병종 별 부상병 수.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병종 별 손실 혹은 부상으로 전환 시킨 적 병력 수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정보를 공격과 방어측의 내용을 대상자 모두에게 전부 보여준다.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636104" y="365760"/>
            <a:ext cx="27879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별 종료 후 액션 1-1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1573775" y="874725"/>
            <a:ext cx="10296900" cy="5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종류에 따라 전투 종료 후 액션이 다르다.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 전투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승리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보호되지 않은 자원을 남은 병력의 적재량 만큼 획득한다.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적재량을 약탈 할 수 있는 자원의 종류로 나누어 각각 획득한다.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약탈한 자원을 가지고 자신의 타운으로 회군한다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패배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자원을 약탈 할 수 없다.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생존한 병력은 자신의 타운으로 즉시 회군한다.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무승부 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무승부가 났을 경우 수비측의 승리로 판단한다.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 전투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승리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공격측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생존한 병력으로 자원지를 점령해 자원을 채집한다.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자원지는 점령 전 상태로 자원량을 회복한다.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수비측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생존한 병력의 적재량만큼 이어서 채집하게 된다.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생존한 병력의 적재량이 기존에 채집한 것보다 적을 경우 생존한 병력의 적재량 만큼의 자원만 가지고 회군한다.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패배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공격측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생존한 병력은 자신의 타운으로 즉시 회군 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수비측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생존한 병력은 자신의 타운으로 즉시 회군 된다.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전까지 채집하던 자원을 가지고 돌아가지 않는다.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무승부 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무승부가 났을 경우 수비측의 승리로 판단한다.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36104" y="365760"/>
            <a:ext cx="27879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별 종료 후 액션 1-1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573783" y="874726"/>
            <a:ext cx="10296940" cy="3108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종류에 따라 전투 종료 후 액션이 다르다.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점령지 전투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승리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공격측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생존한 병력으로 타일을 점령한다.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수비측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생존한 병력으로 타일을 점령한다.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패배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공격측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생존한 병력은 자신의 타운으로 즉시 회군 된다.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수비측</a:t>
            </a:r>
          </a:p>
          <a:p>
            <a:pPr indent="-285750" lvl="4" marL="21145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생존한 병력은 자신의 타운으로 즉시 회군 된다.</a:t>
            </a:r>
          </a:p>
          <a:p>
            <a:pPr indent="-285750" lvl="2" marL="12001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무승부 </a:t>
            </a:r>
          </a:p>
          <a:p>
            <a:pPr indent="-285750" lvl="3" marL="16573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무승부가 났을 경우 수비측의 승리로 판단한다.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3775" y="3831225"/>
            <a:ext cx="8765700" cy="19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196850" lvl="0" marL="2857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메일 내부에서 전투 세부정보 보기가 가능해야 한다.</a:t>
            </a:r>
          </a:p>
          <a:p>
            <a:pPr indent="-196850" lvl="1" marL="7429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병종 별 총 병력 수</a:t>
            </a:r>
          </a:p>
          <a:p>
            <a:pPr indent="-196850" lvl="1" marL="7429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병종 별 손실 수</a:t>
            </a:r>
          </a:p>
          <a:p>
            <a:pPr indent="-196850" lvl="1" marL="7429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병종 별 부상병 수.</a:t>
            </a:r>
          </a:p>
          <a:p>
            <a:pPr indent="-196850" lvl="1" marL="7429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병종 별 손실 혹은 부상으로 전환 시킨 적 병력 수</a:t>
            </a:r>
          </a:p>
          <a:p>
            <a:pPr indent="-196850" lvl="1" marL="7429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해당 정보를 공격과 방어측의 내용을 대상자 모두에게 전부 보여준다.</a:t>
            </a:r>
          </a:p>
          <a:p>
            <a:pPr indent="-196850" lvl="1" marL="74295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636104" y="365760"/>
            <a:ext cx="15374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</a:rPr>
              <a:t>약탈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정의1-1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537833" y="874726"/>
            <a:ext cx="85956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/>
              <a:t>공성에서 승리하면 타운의 자원을 약탈 할 수 있다.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/>
              <a:t>약탈 대상이 되는 자원은 식량, 목재, 석재, 철광이다(약탈가능한 자원 종류는 테이블로 조정가능 함)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/>
              <a:t>약탈 대상자원은 유저가 보유하고 있는 자원과 타운내에 자원생산건물에 저장된 자원도 포함한다.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/>
              <a:t>약탈 할 수 있는 최대 자원은 병력의 최대 적재량으로 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(최대 적재량 / 약탈 자원 종류)</a:t>
            </a:r>
            <a:r>
              <a:rPr lang="en-US"/>
              <a:t>를 한 후 각각의 자원을 적재 한다.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/>
              <a:t>약탈할 자원을 적재할 경우 자원 종류에 따라 적재량점유량이 다르다.(테이블 참조)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/>
              <a:t>구분된 적재량이 남는 경우 다른 자원을 해당 적재공간에 남은 약탈 자원을 담는다.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비보호철광&gt; 미수령철광&gt; 비보호 석재&gt;  미수령 석재&gt; 비보호 목재&gt; 미수령 목재&gt; 비보호 식량&gt; 미수령 식량&gt; </a:t>
            </a:r>
            <a:r>
              <a:rPr lang="en-US"/>
              <a:t>순서를 우선하여 담는다.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/>
              <a:t>약탈 하는 자원은 타운내에 있는 자원생산건물에 저장된 자원을 우선한다.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/>
              <a:t>자신이 사용하지 못하는 자원을 약탈 수 없다.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/>
              <a:t>약탈하는 자원의 양은 전투가 시작되는 시간을 기준으로 결정한다.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-US"/>
              <a:t>건물 효과등으로 보호되고 있는 자원은 약탈 대상에서 제외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FF0000"/>
              </a:buClr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약탈 자원량 = 자원건물에 저장된 자원 + 비보호 자원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R="0" rtl="0" algn="l">
              <a:spcBef>
                <a:spcPts val="0"/>
              </a:spcBef>
              <a:buNone/>
            </a:pPr>
            <a:r>
              <a:rPr lang="en-US"/>
              <a:t>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